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727" r:id="rId2"/>
  </p:sldMasterIdLst>
  <p:notesMasterIdLst>
    <p:notesMasterId r:id="rId48"/>
  </p:notesMasterIdLst>
  <p:sldIdLst>
    <p:sldId id="256" r:id="rId3"/>
    <p:sldId id="257" r:id="rId4"/>
    <p:sldId id="258" r:id="rId5"/>
    <p:sldId id="300" r:id="rId6"/>
    <p:sldId id="301"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Wingdings 3" panose="05040102010807070707" pitchFamily="18" charset="2"/>
      <p:regular r:id="rId55"/>
    </p:embeddedFont>
    <p:embeddedFont>
      <p:font typeface="Trebuchet MS" panose="020B0603020202020204" pitchFamily="34" charset="0"/>
      <p:regular r:id="rId56"/>
      <p:bold r:id="rId57"/>
      <p:italic r:id="rId58"/>
      <p:boldItalic r:id="rId59"/>
    </p:embeddedFont>
    <p:embeddedFont>
      <p:font typeface="Bookman Old Style" panose="02050604050505020204" pitchFamily="18" charset="0"/>
      <p:regular r:id="rId60"/>
      <p:bold r:id="rId61"/>
      <p:italic r:id="rId62"/>
      <p:boldItalic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0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43e4fdbfa3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 name="Google Shape;52;g243e4fdbfa3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g243e4fdbfa3_0_2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3e4fdbfa3_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3e4fdbfa3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3e4fdbfa3_3_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g243e4fdbfa3_3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0072efd7f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0072efd7f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f1a8b1860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f1a8b186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0072efd7f_0_2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0072efd7f_0_2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0072efd7f_0_2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0072efd7f_0_2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5731582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5731582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3e4fdbfa3_1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3e4fdbfa3_1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43e4fdbfa3_1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43e4fdbfa3_1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3e4fdbfa3_3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243e4fdbfa3_3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43e4fdbfa3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0" name="Google Shape;60;g243e4fdbfa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0072efd7f_0_2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0072efd7f_0_2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0072efd7f_0_2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0072efd7f_0_2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28c57467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28c57467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28c57467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28c57467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28c57467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28c57467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928c57467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28c57467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28c57467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28c57467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928c57467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928c5746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4e13ab8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4e13ab8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01c506d8d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01c506d8d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3e4fdbfa3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7" name="Google Shape;67;g243e4fdbfa3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4e13ab8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4e13ab8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94e13ab8d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94e13ab8d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ca81c175f_448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ca81c175f_44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94e13ab8d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94e13ab8d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5ca81c175f_44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5ca81c175f_44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94e13ab8d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94e13ab8d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5ca81c175f_448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5ca81c175f_44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ca81c175f_44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5ca81c175f_448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93096b182e_13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93096b182e_13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95217b183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95217b183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3e4fdbfa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3e4fdbfa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95217b1834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95217b183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901c506d8d_6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901c506d8d_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573158288_3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6" name="Google Shape;366;g24573158288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453b99d6d8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453b99d6d8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43e4fdbfa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43e4fdbfa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3e4fdbfa3_3_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9" name="Google Shape;89;g243e4fdbfa3_3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539a2b0c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539a2b0c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53b99d6d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53b99d6d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53b99d6d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53b99d6d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704287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278465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401242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2764043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274026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08839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351326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221856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354298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697131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524942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1481620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94532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7343167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995418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7405945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00112335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8557540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592248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4126539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964608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3169454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2694649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816185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070275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437363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111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016720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113463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9/8/2025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823321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9/8/2025</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075965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p:nvPr/>
        </p:nvSpPr>
        <p:spPr>
          <a:xfrm>
            <a:off x="318795" y="444997"/>
            <a:ext cx="8233200" cy="4561281"/>
          </a:xfrm>
          <a:prstGeom prst="rect">
            <a:avLst/>
          </a:prstGeom>
          <a:noFill/>
          <a:ln>
            <a:noFill/>
          </a:ln>
        </p:spPr>
        <p:txBody>
          <a:bodyPr spcFirstLastPara="1" wrap="square" lIns="68575" tIns="34275" rIns="68575" bIns="34275" anchor="t" anchorCtr="0">
            <a:noAutofit/>
          </a:bodyPr>
          <a:lstStyle/>
          <a:p>
            <a:pPr lvl="0" algn="ctr">
              <a:buClr>
                <a:srgbClr val="000000"/>
              </a:buClr>
              <a:buSzPts val="1400"/>
            </a:pPr>
            <a:endParaRPr lang="en-GB" sz="2400" dirty="0">
              <a:ln w="0"/>
              <a:solidFill>
                <a:schemeClr val="accent5"/>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56" name="Google Shape;56;p13"/>
          <p:cNvSpPr txBox="1"/>
          <p:nvPr/>
        </p:nvSpPr>
        <p:spPr>
          <a:xfrm>
            <a:off x="318795" y="114655"/>
            <a:ext cx="8640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Rectangle 3"/>
          <p:cNvSpPr/>
          <p:nvPr/>
        </p:nvSpPr>
        <p:spPr>
          <a:xfrm>
            <a:off x="659958" y="922351"/>
            <a:ext cx="5701085" cy="247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25718" y="1757238"/>
            <a:ext cx="5088835" cy="646331"/>
          </a:xfrm>
          <a:prstGeom prst="rect">
            <a:avLst/>
          </a:prstGeom>
          <a:noFill/>
        </p:spPr>
        <p:txBody>
          <a:bodyPr wrap="square" rtlCol="0">
            <a:spAutoFit/>
          </a:bodyPr>
          <a:lstStyle/>
          <a:p>
            <a:pPr lvl="0" algn="ctr">
              <a:buClr>
                <a:srgbClr val="000000"/>
              </a:buClr>
              <a:buSzPts val="1400"/>
            </a:pPr>
            <a:r>
              <a:rPr lang="en-GB" dirty="0">
                <a:ln w="0"/>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WANDERGRAM</a:t>
            </a:r>
          </a:p>
          <a:p>
            <a:pPr lvl="0" algn="ctr">
              <a:buClr>
                <a:srgbClr val="000000"/>
              </a:buClr>
              <a:buSzPts val="1800"/>
            </a:pPr>
            <a:r>
              <a:rPr lang="en-GB" dirty="0">
                <a:ln w="0"/>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(TRAVEL RECOMMENDATION SYSTEM)</a:t>
            </a:r>
            <a:endParaRPr lang="en-GB" dirty="0">
              <a:ln w="0"/>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p:nvPr/>
        </p:nvSpPr>
        <p:spPr>
          <a:xfrm>
            <a:off x="326125" y="-81075"/>
            <a:ext cx="64842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05" name="Google Shape;105;p20"/>
          <p:cNvSpPr txBox="1"/>
          <p:nvPr/>
        </p:nvSpPr>
        <p:spPr>
          <a:xfrm>
            <a:off x="151072" y="472236"/>
            <a:ext cx="8786193" cy="9342527"/>
          </a:xfrm>
          <a:prstGeom prst="rect">
            <a:avLst/>
          </a:prstGeom>
          <a:noFill/>
          <a:ln>
            <a:noFill/>
          </a:ln>
        </p:spPr>
        <p:txBody>
          <a:bodyPr spcFirstLastPara="1" wrap="square" lIns="91425" tIns="91425" rIns="91425" bIns="91425" anchor="t" anchorCtr="0">
            <a:spAutoFit/>
          </a:bodyPr>
          <a:lstStyle/>
          <a:p>
            <a:pPr marL="63500" lvl="0" indent="0" algn="just" rtl="0">
              <a:lnSpc>
                <a:spcPct val="110000"/>
              </a:lnSpc>
              <a:spcBef>
                <a:spcPts val="1100"/>
              </a:spcBef>
              <a:spcAft>
                <a:spcPts val="0"/>
              </a:spcAft>
              <a:buNone/>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5.Paper title: </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Normalized Attraction Travel Personality Representation for Improving Travel Recommender Systems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2020</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110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Turki</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Alenezi</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Stephen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Hirtle</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It proposes a method derived from </a:t>
            </a:r>
            <a:r>
              <a:rPr lang="en-GB" sz="1600" b="1"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topic-model-based models to represent travel attractions,</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called the Normalized Attraction Travel Personality (NATP) representation.</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73 % of accuracy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6. Paper title</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Travel Recommendation System Using Content and Collaborative Filtering - A Hybrid Approach,2019</a:t>
            </a:r>
            <a:endParaRPr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110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Vyshnavi</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Garipelly,Padma</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Teja</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a:t>
            </a:r>
            <a:r>
              <a:rPr lang="en-GB" sz="1600" dirty="0" err="1">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Adusumalli,Priyanka</a:t>
            </a:r>
            <a:r>
              <a:rPr lang="en-GB" sz="1600" dirty="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 Singh</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recommendation system using</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 based and collaborative based </a:t>
            </a:r>
            <a:r>
              <a:rPr lang="en-GB" sz="16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filtering,I</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t</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aims to enhance tourists experiences by suggesting attractions tailored to their preferences and check-in history.</a:t>
            </a: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1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by the author: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76% of accuracy </a:t>
            </a: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lnSpc>
                <a:spcPct val="110000"/>
              </a:lnSpc>
              <a:spcBef>
                <a:spcPts val="1100"/>
              </a:spcBef>
              <a:spcAft>
                <a:spcPts val="0"/>
              </a:spcAft>
              <a:buClr>
                <a:schemeClr val="dk1"/>
              </a:buClr>
              <a:buSzPts val="1100"/>
              <a:buFont typeface="Arial" panose="020B0604020202020204"/>
              <a:buNone/>
            </a:pP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p:nvPr/>
        </p:nvSpPr>
        <p:spPr>
          <a:xfrm>
            <a:off x="326125" y="67500"/>
            <a:ext cx="6840000" cy="898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1" name="Google Shape;111;p21"/>
          <p:cNvSpPr txBox="1"/>
          <p:nvPr/>
        </p:nvSpPr>
        <p:spPr>
          <a:xfrm>
            <a:off x="71225" y="667850"/>
            <a:ext cx="8702700" cy="53256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7.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 </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Efficient User Profiling Based Intelligent Travel Recommender System for Individual and Group of Users(2019)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rgbClr val="3F3F3F"/>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V. Vijayakumar</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&amp; Xiong Li</a:t>
            </a:r>
            <a:endParaRPr sz="1500" u="sng">
              <a:solidFill>
                <a:srgbClr val="004B8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This paper focuses on developing a personalized attraction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recommendation system for tourists based on check-in data.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69 %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8. </a:t>
            </a: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A Comprehensive Survey on Travel Recommender Systems(2019)</a:t>
            </a:r>
            <a:endParaRPr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1100"/>
              </a:spcBef>
              <a:spcAft>
                <a:spcPts val="0"/>
              </a:spcAft>
              <a:buSzPts val="1500"/>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Authors: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Kinjal Chaudhari</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Ankit Thakkar</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Description of proposed algorithm</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In this </a:t>
            </a:r>
            <a:r>
              <a:rPr lang="en-GB" sz="1500" b="1">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survey, we have presented a pervasive review</a:t>
            </a:r>
            <a:r>
              <a:rPr lang="en-GB" sz="1500">
                <a:solidFill>
                  <a:srgbClr val="333333"/>
                </a:solidFill>
                <a:highlight>
                  <a:srgbClr val="FCFCFC"/>
                </a:highlight>
                <a:latin typeface="Times New Roman" panose="02020603050405020304"/>
                <a:ea typeface="Times New Roman" panose="02020603050405020304"/>
                <a:cs typeface="Times New Roman" panose="02020603050405020304"/>
                <a:sym typeface="Times New Roman" panose="02020603050405020304"/>
              </a:rPr>
              <a:t> on travel and associated factors such as hotels, restaurants, tourism package and planning, and attractions; we have also tailored recommendations on a tourist’s diverse requirements such as food, transportation, photography, outfits, safety, and seasonal preferences. </a:t>
            </a: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10000"/>
              </a:lnSpc>
              <a:spcBef>
                <a:spcPts val="0"/>
              </a:spcBef>
              <a:spcAft>
                <a:spcPts val="0"/>
              </a:spcAft>
              <a:buClr>
                <a:srgbClr val="3F3F3F"/>
              </a:buClr>
              <a:buSzPts val="1500"/>
              <a:buFont typeface="Times New Roman" panose="02020603050405020304"/>
              <a:buChar char="➢"/>
            </a:pPr>
            <a:r>
              <a:rPr lang="en-GB" sz="1500" b="1">
                <a:solidFill>
                  <a:srgbClr val="3F3F3F"/>
                </a:solidFill>
                <a:latin typeface="Times New Roman" panose="02020603050405020304"/>
                <a:ea typeface="Times New Roman" panose="02020603050405020304"/>
                <a:cs typeface="Times New Roman" panose="02020603050405020304"/>
                <a:sym typeface="Times New Roman" panose="02020603050405020304"/>
              </a:rPr>
              <a:t>Results Obtained by the author:</a:t>
            </a:r>
            <a:r>
              <a:rPr lang="en-GB" sz="1500">
                <a:solidFill>
                  <a:srgbClr val="3F3F3F"/>
                </a:solidFill>
                <a:latin typeface="Times New Roman" panose="02020603050405020304"/>
                <a:ea typeface="Times New Roman" panose="02020603050405020304"/>
                <a:cs typeface="Times New Roman" panose="02020603050405020304"/>
                <a:sym typeface="Times New Roman" panose="02020603050405020304"/>
              </a:rPr>
              <a:t>60 % of accuracy </a:t>
            </a: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0000"/>
              </a:lnSpc>
              <a:spcBef>
                <a:spcPts val="1100"/>
              </a:spcBef>
              <a:spcAft>
                <a:spcPts val="0"/>
              </a:spcAft>
              <a:buClr>
                <a:schemeClr val="dk1"/>
              </a:buClr>
              <a:buSzPts val="1100"/>
              <a:buFont typeface="Arial" panose="020B0604020202020204"/>
              <a:buNone/>
            </a:pPr>
            <a:endParaRPr sz="1500" b="1">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1035450" y="8131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7" name="Google Shape;117;p22"/>
          <p:cNvSpPr txBox="1"/>
          <p:nvPr/>
        </p:nvSpPr>
        <p:spPr>
          <a:xfrm>
            <a:off x="1187850" y="965500"/>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18" name="Google Shape;118;p22"/>
          <p:cNvSpPr txBox="1"/>
          <p:nvPr/>
        </p:nvSpPr>
        <p:spPr>
          <a:xfrm>
            <a:off x="150" y="-41425"/>
            <a:ext cx="9144000" cy="4155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1100"/>
              </a:spcBef>
              <a:spcAft>
                <a:spcPts val="0"/>
              </a:spcAft>
              <a:buClr>
                <a:schemeClr val="dk1"/>
              </a:buClr>
              <a:buSzPts val="1700"/>
              <a:buFont typeface="Arial" panose="020B0604020202020204"/>
              <a:buNone/>
            </a:pPr>
            <a:endParaRPr sz="1500">
              <a:solidFill>
                <a:srgbClr val="3F3F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9" name="Google Shape;119;p22"/>
          <p:cNvSpPr txBox="1">
            <a:spLocks noGrp="1"/>
          </p:cNvSpPr>
          <p:nvPr>
            <p:ph type="title" idx="4294967295"/>
          </p:nvPr>
        </p:nvSpPr>
        <p:spPr>
          <a:xfrm>
            <a:off x="0" y="125413"/>
            <a:ext cx="7742238" cy="1087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120" name="Google Shape;120;p22"/>
          <p:cNvSpPr txBox="1">
            <a:spLocks noGrp="1"/>
          </p:cNvSpPr>
          <p:nvPr>
            <p:ph type="body" idx="4294967295"/>
          </p:nvPr>
        </p:nvSpPr>
        <p:spPr>
          <a:xfrm>
            <a:off x="0" y="965200"/>
            <a:ext cx="8913813" cy="3895725"/>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9.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"A Collaborative Location Based Travel Recommendation System through Enhanced Rating Prediction for the Group of Users"(2016)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Logesh Ravi and Subramaniyaswamy Vairavasundaram</a:t>
            </a:r>
            <a:endParaRPr sz="1500">
              <a:solidFill>
                <a:schemeClr val="dk1"/>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collaborative location-based travel recommendation system </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that enhances the accuracy of rating predictions for groups of users.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66%,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ts val="1100"/>
              <a:buFont typeface="Arial" panose="020B0604020202020204"/>
              <a:buNone/>
            </a:pP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10. </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”Personalized Travel Recommender Model Based on Content-based Prediction and Collaborative Recommendation”(2016)</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120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Shini Renjith , Anjali CA</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lnSpc>
                <a:spcPct val="115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 proposes a personalized travel recommender model that c</a:t>
            </a: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ombines content-based prediction and collaborative recommendation techniques.</a:t>
            </a:r>
            <a:endParaRPr sz="1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just" rtl="0">
              <a:lnSpc>
                <a:spcPct val="100000"/>
              </a:lnSpc>
              <a:spcBef>
                <a:spcPts val="0"/>
              </a:spcBef>
              <a:spcAft>
                <a:spcPts val="0"/>
              </a:spcAft>
              <a:buClr>
                <a:schemeClr val="dk1"/>
              </a:buClr>
              <a:buSzPts val="1500"/>
              <a:buFont typeface="Times New Roman" panose="02020603050405020304"/>
              <a:buChar char="➢"/>
            </a:pPr>
            <a:r>
              <a:rPr lang="en-GB" sz="15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500">
                <a:solidFill>
                  <a:schemeClr val="dk1"/>
                </a:solidFill>
                <a:latin typeface="Times New Roman" panose="02020603050405020304"/>
                <a:ea typeface="Times New Roman" panose="02020603050405020304"/>
                <a:cs typeface="Times New Roman" panose="02020603050405020304"/>
                <a:sym typeface="Times New Roman" panose="02020603050405020304"/>
              </a:rPr>
              <a:t>The obtained results demonstrate a remarkable accuracy rate of 76%, </a:t>
            </a: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1200"/>
              </a:spcBef>
              <a:spcAft>
                <a:spcPts val="1200"/>
              </a:spcAft>
              <a:buNone/>
            </a:pPr>
            <a:endParaRPr sz="1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p:nvPr/>
        </p:nvSpPr>
        <p:spPr>
          <a:xfrm>
            <a:off x="100" y="0"/>
            <a:ext cx="9144000" cy="46494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6" name="Google Shape;126;p23"/>
          <p:cNvSpPr txBox="1">
            <a:spLocks noGrp="1"/>
          </p:cNvSpPr>
          <p:nvPr>
            <p:ph type="title" idx="4294967295"/>
          </p:nvPr>
        </p:nvSpPr>
        <p:spPr>
          <a:xfrm>
            <a:off x="0" y="115888"/>
            <a:ext cx="8405813" cy="9032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REQUIREMENTS</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a:latin typeface="Times New Roman" panose="02020603050405020304"/>
              <a:ea typeface="Times New Roman" panose="02020603050405020304"/>
              <a:cs typeface="Times New Roman" panose="02020603050405020304"/>
              <a:sym typeface="Times New Roman" panose="02020603050405020304"/>
            </a:endParaRPr>
          </a:p>
        </p:txBody>
      </p:sp>
      <p:sp>
        <p:nvSpPr>
          <p:cNvPr id="127" name="Google Shape;127;p23"/>
          <p:cNvSpPr txBox="1">
            <a:spLocks noGrp="1"/>
          </p:cNvSpPr>
          <p:nvPr>
            <p:ph type="body" idx="4294967295"/>
          </p:nvPr>
        </p:nvSpPr>
        <p:spPr>
          <a:xfrm>
            <a:off x="0" y="1019175"/>
            <a:ext cx="8512175" cy="36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software requirements, also known as general description papers, also include information about the product's perspective and features, operating system and operating environment, graphic needs, design constraints, and user documentation. These requirements show us the necessary software functionalities and performance criteria that need to be met to ensure the successful completion of the project.</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120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Technology:</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Python, Machine Learning, NLP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00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Frontend: </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Html,CSS,JS</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just" rtl="0">
              <a:lnSpc>
                <a:spcPct val="115000"/>
              </a:lnSpc>
              <a:spcBef>
                <a:spcPts val="0"/>
              </a:spcBef>
              <a:spcAft>
                <a:spcPts val="0"/>
              </a:spcAft>
              <a:buClr>
                <a:schemeClr val="dk1"/>
              </a:buClr>
              <a:buSzPts val="2000"/>
              <a:buFont typeface="Times New Roman" panose="02020603050405020304"/>
              <a:buChar char="➢"/>
            </a:pPr>
            <a:r>
              <a:rPr lang="en-GB" sz="2000" b="1">
                <a:solidFill>
                  <a:schemeClr val="dk1"/>
                </a:solidFill>
                <a:latin typeface="Times New Roman" panose="02020603050405020304"/>
                <a:ea typeface="Times New Roman" panose="02020603050405020304"/>
                <a:cs typeface="Times New Roman" panose="02020603050405020304"/>
                <a:sym typeface="Times New Roman" panose="02020603050405020304"/>
              </a:rPr>
              <a:t>Backend:</a:t>
            </a:r>
            <a:r>
              <a:rPr lang="en-GB"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Flask</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1200"/>
              </a:spcBef>
              <a:spcAft>
                <a:spcPts val="0"/>
              </a:spcAft>
              <a:buClr>
                <a:schemeClr val="dk1"/>
              </a:buClr>
              <a:buSzPts val="1100"/>
              <a:buFont typeface="Arial" panose="020B0604020202020204"/>
              <a:buNone/>
            </a:pPr>
            <a:endParaRPr sz="2000"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5000"/>
              </a:lnSpc>
              <a:spcBef>
                <a:spcPts val="1200"/>
              </a:spcBef>
              <a:spcAft>
                <a:spcPts val="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177550" y="190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HARDWARE REQUIREMENTS</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24"/>
          <p:cNvSpPr txBox="1">
            <a:spLocks noGrp="1"/>
          </p:cNvSpPr>
          <p:nvPr>
            <p:ph type="body" idx="1"/>
          </p:nvPr>
        </p:nvSpPr>
        <p:spPr>
          <a:xfrm>
            <a:off x="177550" y="11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minimum hardware requirements necessitate a modern and capable computer system to handle the computational demands of ML algorithms and data processing effectively. The hardware requirements include a processor that can efficiently execute computations, an ample amount of RAM to store and manipulate large datasets during training and inference, sufficient storage space to accommodate datasets, ML models, and related files</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1200"/>
              </a:spcBef>
              <a:spcAft>
                <a:spcPts val="0"/>
              </a:spcAft>
              <a:buClr>
                <a:schemeClr val="dk1"/>
              </a:buClr>
              <a:buSzPts val="1800"/>
              <a:buFont typeface="Times New Roman" panose="02020603050405020304"/>
              <a:buChar char="➢"/>
            </a:pP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Operating system: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Windows, IOS</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Char char="➢"/>
            </a:pP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Processor:</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Intel i5 or equivalent for smooth application performance. </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RAM:</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 8GB RAM or higher for efficient data processing. </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just" rtl="0">
              <a:spcBef>
                <a:spcPts val="0"/>
              </a:spcBef>
              <a:spcAft>
                <a:spcPts val="0"/>
              </a:spcAft>
              <a:buClr>
                <a:schemeClr val="dk1"/>
              </a:buClr>
              <a:buSzPts val="1800"/>
              <a:buFont typeface="Times New Roman" panose="02020603050405020304"/>
              <a:buChar char="➢"/>
            </a:pP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Internet Connection: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High-speed internet connectivity for seamless API interactions. </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idx="4294967295"/>
          </p:nvPr>
        </p:nvSpPr>
        <p:spPr>
          <a:xfrm>
            <a:off x="0" y="-360363"/>
            <a:ext cx="7543800" cy="1123951"/>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3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9" name="Google Shape;139;p25"/>
          <p:cNvPicPr preferRelativeResize="0"/>
          <p:nvPr/>
        </p:nvPicPr>
        <p:blipFill>
          <a:blip r:embed="rId3"/>
          <a:stretch>
            <a:fillRect/>
          </a:stretch>
        </p:blipFill>
        <p:spPr>
          <a:xfrm>
            <a:off x="152400" y="916400"/>
            <a:ext cx="8839204" cy="3677247"/>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1364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rgbClr val="3F3F3F"/>
              </a:buClr>
              <a:buSzPct val="40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b="1">
              <a:latin typeface="Times New Roman" panose="02020603050405020304"/>
              <a:ea typeface="Times New Roman" panose="02020603050405020304"/>
              <a:cs typeface="Times New Roman" panose="02020603050405020304"/>
              <a:sym typeface="Times New Roman" panose="02020603050405020304"/>
            </a:endParaRPr>
          </a:p>
        </p:txBody>
      </p:sp>
      <p:sp>
        <p:nvSpPr>
          <p:cNvPr id="145" name="Google Shape;145;p26"/>
          <p:cNvSpPr txBox="1">
            <a:spLocks noGrp="1"/>
          </p:cNvSpPr>
          <p:nvPr>
            <p:ph type="body" idx="1"/>
          </p:nvPr>
        </p:nvSpPr>
        <p:spPr>
          <a:xfrm>
            <a:off x="178500" y="581550"/>
            <a:ext cx="86538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User Input: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Users provide input by interacting with the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application. This input can include their travel preferences, destination choices, and any specific requests or criteria they have for their trip.</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Data Extraction and Transformation:</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Data is extracted from various sources, such as APIs, databases, and web scraping. This data includes information about destinations, attractions, restaurants, accommodations, and user interactions. Before using this data, it's transformed and prepared for analysis.</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Machine Learning Models: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utilizes machine learning models to make personalized recommendations. This includes the following components:</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600" b="1" i="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 RBMs for Attractions:</a:t>
            </a:r>
            <a:endParaRPr sz="1600" b="1" i="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RBMs are used to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analyze</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user preferences and interactions with attractions. This model helps identify patterns and similarities among users and attractions.</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sz="1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231200" y="962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1000"/>
              <a:buFont typeface="Arial" panose="020B0604020202020204"/>
              <a:buNone/>
            </a:pPr>
            <a:r>
              <a:rPr lang="en-GB" sz="3500" b="1" u="sng">
                <a:latin typeface="Times New Roman" panose="02020603050405020304"/>
                <a:ea typeface="Times New Roman" panose="02020603050405020304"/>
                <a:cs typeface="Times New Roman" panose="02020603050405020304"/>
                <a:sym typeface="Times New Roman" panose="02020603050405020304"/>
              </a:rPr>
              <a:t>SYSTEM ARCHITECTURE</a:t>
            </a:r>
            <a:r>
              <a:rPr lang="en-GB" sz="3500" b="1">
                <a:latin typeface="Times New Roman" panose="02020603050405020304"/>
                <a:ea typeface="Times New Roman" panose="02020603050405020304"/>
                <a:cs typeface="Times New Roman" panose="02020603050405020304"/>
                <a:sym typeface="Times New Roman" panose="02020603050405020304"/>
              </a:rPr>
              <a:t> </a:t>
            </a: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endParaRPr sz="35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b="1">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27"/>
          <p:cNvSpPr txBox="1">
            <a:spLocks noGrp="1"/>
          </p:cNvSpPr>
          <p:nvPr>
            <p:ph type="body" idx="1"/>
          </p:nvPr>
        </p:nvSpPr>
        <p:spPr>
          <a:xfrm>
            <a:off x="311700" y="791925"/>
            <a:ext cx="8520600" cy="414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b="1" i="1">
                <a:solidFill>
                  <a:schemeClr val="dk1"/>
                </a:solidFill>
                <a:latin typeface="Times New Roman" panose="02020603050405020304"/>
                <a:ea typeface="Times New Roman" panose="02020603050405020304"/>
                <a:cs typeface="Times New Roman" panose="02020603050405020304"/>
                <a:sym typeface="Times New Roman" panose="02020603050405020304"/>
              </a:rPr>
              <a:t>b. Collaborative Filtering for Restaurants: </a:t>
            </a:r>
            <a:endParaRPr sz="1600" b="1"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This Collaborative Filtering for Restaurants combines various algorithms (e.g., K-Means, collaborative filtering) to suggest restaurants based on user preferences and interactions.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 involves creating a profile for each user based on their past interactions, preferences, and behavior. This profile is used to better understand what the user is looking for and to make personalized recommendations.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Recommendation Generation: </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Using the RBMs, hybrid recommendation system, and user profiling, the system generates personalized recommendations for attractions, restaurants, accommodations, and other points of interest. These recommendations are tailored to each user's preferences and are designed to enhance their travel experience.</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spcBef>
                <a:spcPts val="0"/>
              </a:spcBef>
              <a:spcAft>
                <a:spcPts val="0"/>
              </a:spcAft>
              <a:buNone/>
            </a:pP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Char char="❖"/>
            </a:pPr>
            <a:r>
              <a:rPr lang="en-GB" sz="1600" b="1">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Recommendations to User:</a:t>
            </a: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refines its recommendations and presents the final set of recommendations to the user, helping them plan their trip effectively.</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0"/>
              </a:spcBef>
              <a:spcAft>
                <a:spcPts val="120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idx="4294967295"/>
          </p:nvPr>
        </p:nvSpPr>
        <p:spPr>
          <a:xfrm>
            <a:off x="0" y="169863"/>
            <a:ext cx="8174038" cy="141128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44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u="sng"/>
          </a:p>
        </p:txBody>
      </p:sp>
      <p:sp>
        <p:nvSpPr>
          <p:cNvPr id="157" name="Google Shape;157;p28"/>
          <p:cNvSpPr txBox="1">
            <a:spLocks noGrp="1"/>
          </p:cNvSpPr>
          <p:nvPr>
            <p:ph type="body" idx="4294967295"/>
          </p:nvPr>
        </p:nvSpPr>
        <p:spPr>
          <a:xfrm>
            <a:off x="0" y="1092200"/>
            <a:ext cx="7543800" cy="3403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chemeClr val="dk1"/>
              </a:buClr>
              <a:buSzPts val="1800"/>
              <a:buFont typeface="Times New Roman" panose="02020603050405020304"/>
              <a:buAutoNum type="arabicPeriod"/>
            </a:pP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8" name="Google Shape;158;p28"/>
          <p:cNvPicPr preferRelativeResize="0"/>
          <p:nvPr/>
        </p:nvPicPr>
        <p:blipFill>
          <a:blip r:embed="rId3"/>
          <a:stretch>
            <a:fillRect/>
          </a:stretch>
        </p:blipFill>
        <p:spPr>
          <a:xfrm>
            <a:off x="3932050" y="423725"/>
            <a:ext cx="4848575" cy="44559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idx="4294967295"/>
          </p:nvPr>
        </p:nvSpPr>
        <p:spPr>
          <a:xfrm>
            <a:off x="0" y="119063"/>
            <a:ext cx="7543800" cy="85725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9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29"/>
          <p:cNvSpPr txBox="1">
            <a:spLocks noGrp="1"/>
          </p:cNvSpPr>
          <p:nvPr>
            <p:ph type="body" idx="4294967295"/>
          </p:nvPr>
        </p:nvSpPr>
        <p:spPr>
          <a:xfrm>
            <a:off x="320675" y="854075"/>
            <a:ext cx="8823325" cy="3925888"/>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Collection</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data collection phase involves in gathering data from various sources, including user reviews, travel websites, and other relevant sources. This data can include information about destinations, hotels, restaurants, activities, and more.</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rgbClr val="0E101A"/>
              </a:buClr>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Data Preprocessing</a:t>
            </a:r>
            <a:r>
              <a:rPr lang="en-GB" sz="1700" b="1">
                <a:solidFill>
                  <a:srgbClr val="0E101A"/>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The data preprocessing phase involves cleaning and preprocess the collected data to ensure it's consistent and ready for analysis. This may involve tasks like data normalization, handling missing values, and text processing (e.g., sentiment analysis of user reviews.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spcBef>
                <a:spcPts val="0"/>
              </a:spcBef>
              <a:spcAft>
                <a:spcPts val="0"/>
              </a:spcAft>
              <a:buSzPts val="1700"/>
              <a:buFont typeface="Times New Roman" panose="02020603050405020304"/>
              <a:buChar char="●"/>
            </a:pPr>
            <a:r>
              <a:rPr lang="en-GB" sz="1700" b="1" u="sng">
                <a:solidFill>
                  <a:srgbClr val="0E101A"/>
                </a:solidFill>
                <a:latin typeface="Times New Roman" panose="02020603050405020304"/>
                <a:ea typeface="Times New Roman" panose="02020603050405020304"/>
                <a:cs typeface="Times New Roman" panose="02020603050405020304"/>
                <a:sym typeface="Times New Roman" panose="02020603050405020304"/>
              </a:rPr>
              <a:t>User Profiling:</a:t>
            </a:r>
            <a:r>
              <a:rPr lang="en-GB" sz="17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profiling phase involves in creating user profiles based on their preferences, past travel history, and demographic information. This step helps the system understand individual users better.</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40000"/>
              </a:lnSpc>
              <a:spcBef>
                <a:spcPts val="0"/>
              </a:spcBef>
              <a:spcAft>
                <a:spcPts val="0"/>
              </a:spcAft>
              <a:buClr>
                <a:schemeClr val="dk1"/>
              </a:buClr>
              <a:buSzPts val="1700"/>
              <a:buFont typeface="Times New Roman" panose="02020603050405020304"/>
              <a:buChar char="●"/>
            </a:pPr>
            <a:r>
              <a:rPr lang="en-GB" sz="17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Exploratory Data Analysis involves in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analyzing user data, patterns regarding popular destinations, travel habits, and preferences can be identified. This understanding helps in creating more personalized travel suggestions.</a:t>
            </a:r>
            <a:endParaRPr sz="17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p:nvPr/>
        </p:nvSpPr>
        <p:spPr>
          <a:xfrm>
            <a:off x="-617700" y="0"/>
            <a:ext cx="9761700" cy="56256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Libre Franklin"/>
              <a:ea typeface="Libre Franklin"/>
              <a:cs typeface="Libre Franklin"/>
              <a:sym typeface="Libre Franklin"/>
            </a:endParaRPr>
          </a:p>
        </p:txBody>
      </p:sp>
      <p:sp>
        <p:nvSpPr>
          <p:cNvPr id="63" name="Google Shape;63;p14"/>
          <p:cNvSpPr txBox="1">
            <a:spLocks noGrp="1"/>
          </p:cNvSpPr>
          <p:nvPr>
            <p:ph type="subTitle" idx="1"/>
          </p:nvPr>
        </p:nvSpPr>
        <p:spPr>
          <a:xfrm>
            <a:off x="4442100" y="730675"/>
            <a:ext cx="4701900" cy="46011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SzPts val="1700"/>
              <a:buNone/>
            </a:pPr>
            <a:r>
              <a:rPr lang="en-GB"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   CONTENTS</a:t>
            </a:r>
            <a:endParaRPr sz="2500" b="1"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and Hardware Requirements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UML Diagrams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Modules Description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Conclusion</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73050" algn="l" rtl="0">
              <a:lnSpc>
                <a:spcPct val="40000"/>
              </a:lnSpc>
              <a:spcBef>
                <a:spcPts val="1100"/>
              </a:spcBef>
              <a:spcAft>
                <a:spcPts val="0"/>
              </a:spcAft>
              <a:buClr>
                <a:schemeClr val="dk1"/>
              </a:buClr>
              <a:buSzPts val="1900"/>
              <a:buFont typeface="Times New Roman" panose="02020603050405020304"/>
              <a:buChar char="•"/>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Queries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254000" algn="l" rtl="0">
              <a:lnSpc>
                <a:spcPct val="40000"/>
              </a:lnSpc>
              <a:spcBef>
                <a:spcPts val="1100"/>
              </a:spcBef>
              <a:spcAft>
                <a:spcPts val="0"/>
              </a:spcAft>
              <a:buSzPts val="17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40000"/>
              </a:lnSpc>
              <a:spcBef>
                <a:spcPts val="1100"/>
              </a:spcBef>
              <a:spcAft>
                <a:spcPts val="0"/>
              </a:spcAft>
              <a:buSzPts val="1800"/>
              <a:buNone/>
            </a:pPr>
            <a:endParaRPr sz="2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54000" lvl="0" indent="-152400" algn="l" rtl="0">
              <a:lnSpc>
                <a:spcPct val="40000"/>
              </a:lnSpc>
              <a:spcBef>
                <a:spcPts val="1100"/>
              </a:spcBef>
              <a:spcAft>
                <a:spcPts val="0"/>
              </a:spcAft>
              <a:buSzPts val="1700"/>
              <a:buFont typeface="Arial" panose="020B0604020202020204"/>
              <a:buNone/>
            </a:pPr>
            <a:endParaRPr sz="2100"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4" name="Google Shape;64;p14"/>
          <p:cNvPicPr preferRelativeResize="0"/>
          <p:nvPr/>
        </p:nvPicPr>
        <p:blipFill rotWithShape="1">
          <a:blip r:embed="rId3"/>
          <a:srcRect b="10905"/>
          <a:stretch>
            <a:fillRect/>
          </a:stretch>
        </p:blipFill>
        <p:spPr>
          <a:xfrm>
            <a:off x="-295625" y="957713"/>
            <a:ext cx="4804826" cy="3073774"/>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idx="4294967295"/>
          </p:nvPr>
        </p:nvSpPr>
        <p:spPr>
          <a:xfrm>
            <a:off x="0" y="214313"/>
            <a:ext cx="8026400" cy="108902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MODULES</a:t>
            </a:r>
            <a:endParaRPr sz="38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0" name="Google Shape;170;p30"/>
          <p:cNvSpPr txBox="1">
            <a:spLocks noGrp="1"/>
          </p:cNvSpPr>
          <p:nvPr>
            <p:ph type="body" idx="4294967295"/>
          </p:nvPr>
        </p:nvSpPr>
        <p:spPr>
          <a:xfrm>
            <a:off x="192088" y="947738"/>
            <a:ext cx="8721324" cy="3178989"/>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Font typeface="Times New Roman" panose="02020603050405020304"/>
              <a:buChar char="●"/>
            </a:pPr>
            <a:r>
              <a:rPr lang="en-GB" sz="14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r>
              <a:rPr lang="en-GB" sz="1400"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k-means approach phase involves in collaborative filtering method which  is used to improve recommendation accuracy and give accurate results</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50000"/>
              </a:lnSpc>
              <a:spcBef>
                <a:spcPts val="0"/>
              </a:spcBef>
              <a:spcAft>
                <a:spcPts val="0"/>
              </a:spcAft>
              <a:buClr>
                <a:schemeClr val="dk1"/>
              </a:buClr>
              <a:buSzPts val="1700"/>
              <a:buFont typeface="Times New Roman" panose="02020603050405020304"/>
              <a:buChar char="●"/>
            </a:pPr>
            <a:r>
              <a:rPr lang="en-GB" sz="14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r>
              <a:rPr lang="en-GB"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deep learning model we used is restricted </a:t>
            </a:r>
            <a:r>
              <a:rPr lang="en-GB" sz="14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boltzmann</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technique which is  a neural network model , used to provide efficient way to capture latent features from large datasets, making them suitable for travel recommendation systems because of their ability to learn unique patterns in user-</a:t>
            </a:r>
            <a:r>
              <a:rPr lang="en-GB" sz="14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prefered</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interactions.</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50000"/>
              </a:lnSpc>
              <a:spcBef>
                <a:spcPts val="0"/>
              </a:spcBef>
              <a:spcAft>
                <a:spcPts val="0"/>
              </a:spcAft>
              <a:buClr>
                <a:schemeClr val="dk1"/>
              </a:buClr>
              <a:buSzPts val="1700"/>
              <a:buFont typeface="Times New Roman" panose="02020603050405020304"/>
              <a:buChar char="●"/>
            </a:pPr>
            <a:r>
              <a:rPr lang="en-GB" sz="14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 Evaluation and Testing phase involves in Evaluating the performance of the recommendation system using metrics such as accuracy, precision, recall, and </a:t>
            </a:r>
            <a:r>
              <a:rPr lang="en-GB" sz="14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user.</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nSpc>
                <a:spcPct val="150000"/>
              </a:lnSpc>
              <a:spcBef>
                <a:spcPts val="0"/>
              </a:spcBef>
              <a:buClr>
                <a:schemeClr val="dk1"/>
              </a:buClr>
              <a:buSzPts val="1700"/>
              <a:buFont typeface="Times New Roman" panose="02020603050405020304"/>
              <a:buChar char="●"/>
            </a:pPr>
            <a:r>
              <a:rPr lang="en-GB" sz="14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Final </a:t>
            </a:r>
            <a:r>
              <a:rPr lang="en-GB" sz="1400" b="1" u="sng" dirty="0" err="1"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Rec</a:t>
            </a:r>
            <a:r>
              <a:rPr lang="en-GB" sz="1400" dirty="0" err="1"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engagement</a:t>
            </a:r>
            <a:r>
              <a:rPr lang="en-GB" sz="1400" b="1" u="sng" dirty="0" err="1"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ommendation</a:t>
            </a:r>
            <a:r>
              <a:rPr lang="en-GB" sz="14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400"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final recommendation phase involves presenting personalized travel options to users based on their profiles and preferences, enabling them to make informed choices for their trips. </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52175" y="67525"/>
            <a:ext cx="8520600" cy="5727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1400"/>
              <a:buNone/>
            </a:pPr>
            <a:r>
              <a:rPr lang="en-GB" sz="3500" b="1" u="sng">
                <a:latin typeface="Times New Roman" panose="02020603050405020304"/>
                <a:ea typeface="Times New Roman" panose="02020603050405020304"/>
                <a:cs typeface="Times New Roman" panose="02020603050405020304"/>
                <a:sym typeface="Times New Roman" panose="02020603050405020304"/>
              </a:rPr>
              <a:t>DATASET(S)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Google Shape;176;p31"/>
          <p:cNvSpPr txBox="1">
            <a:spLocks noGrp="1"/>
          </p:cNvSpPr>
          <p:nvPr>
            <p:ph type="body" idx="1"/>
          </p:nvPr>
        </p:nvSpPr>
        <p:spPr>
          <a:xfrm>
            <a:off x="52175" y="640225"/>
            <a:ext cx="4259400" cy="3928800"/>
          </a:xfrm>
          <a:prstGeom prst="rect">
            <a:avLst/>
          </a:prstGeom>
          <a:noFill/>
          <a:ln>
            <a:noFill/>
          </a:ln>
        </p:spPr>
        <p:txBody>
          <a:bodyPr spcFirstLastPara="1" wrap="square" lIns="0" tIns="34275" rIns="0" bIns="34275" anchor="t" anchorCtr="0">
            <a:noAutofit/>
          </a:bodyPr>
          <a:lstStyle/>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trained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The india tourism dataset: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samples:10,172</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0000"/>
              </a:lnSpc>
              <a:spcBef>
                <a:spcPts val="900"/>
              </a:spcBef>
              <a:spcAft>
                <a:spcPts val="0"/>
              </a:spcAft>
              <a:buClr>
                <a:schemeClr val="dk1"/>
              </a:buClr>
              <a:buSzPts val="1100"/>
              <a:buFont typeface="Arial" panose="020B0604020202020204"/>
              <a:buNone/>
            </a:pPr>
            <a:r>
              <a:rPr lang="en-GB" sz="17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system is tested on Below Datasets..</a:t>
            </a:r>
            <a:endParaRPr sz="1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Dataset: </a:t>
            </a:r>
            <a:r>
              <a:rPr lang="en-GB"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Recommender system for travel packages</a:t>
            </a:r>
            <a:endParaRPr sz="17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Available at: Kaggle (Public dataset)</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73050" algn="l" rtl="0">
              <a:lnSpc>
                <a:spcPct val="110000"/>
              </a:lnSpc>
              <a:spcBef>
                <a:spcPts val="90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samples: 9,234</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Clr>
                <a:schemeClr val="dk1"/>
              </a:buClr>
              <a:buSzPts val="1400"/>
              <a:buFont typeface="Arial" panose="020B0604020202020204"/>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lvl="0" indent="-254000" algn="l" rtl="0">
              <a:lnSpc>
                <a:spcPct val="110000"/>
              </a:lnSpc>
              <a:spcBef>
                <a:spcPts val="900"/>
              </a:spcBef>
              <a:spcAft>
                <a:spcPts val="0"/>
              </a:spcAft>
              <a:buSzPts val="1400"/>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7" name="Google Shape;177;p31"/>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8" name="Google Shape;178;p31"/>
          <p:cNvPicPr preferRelativeResize="0"/>
          <p:nvPr/>
        </p:nvPicPr>
        <p:blipFill>
          <a:blip r:embed="rId3"/>
          <a:stretch>
            <a:fillRect/>
          </a:stretch>
        </p:blipFill>
        <p:spPr>
          <a:xfrm>
            <a:off x="4358575" y="137225"/>
            <a:ext cx="4565450" cy="2229625"/>
          </a:xfrm>
          <a:prstGeom prst="rect">
            <a:avLst/>
          </a:prstGeom>
          <a:noFill/>
          <a:ln>
            <a:noFill/>
          </a:ln>
        </p:spPr>
      </p:pic>
      <p:pic>
        <p:nvPicPr>
          <p:cNvPr id="179" name="Google Shape;179;p31"/>
          <p:cNvPicPr preferRelativeResize="0"/>
          <p:nvPr/>
        </p:nvPicPr>
        <p:blipFill>
          <a:blip r:embed="rId4"/>
          <a:stretch>
            <a:fillRect/>
          </a:stretch>
        </p:blipFill>
        <p:spPr>
          <a:xfrm>
            <a:off x="4311575" y="2614625"/>
            <a:ext cx="4659450" cy="234322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92200" y="73400"/>
            <a:ext cx="85206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UML DIAGRAMS</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85" name="Google Shape;185;p32"/>
          <p:cNvSpPr txBox="1">
            <a:spLocks noGrp="1"/>
          </p:cNvSpPr>
          <p:nvPr>
            <p:ph type="body" idx="1"/>
          </p:nvPr>
        </p:nvSpPr>
        <p:spPr>
          <a:xfrm>
            <a:off x="392200" y="730750"/>
            <a:ext cx="8520600" cy="42297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Unified Modeling Language (UML) diagrams are a standard way to visually represent the design of a system. UML diagrams can be used to model the static structure of a system, the dynamic behavior of a system, and the interactions between different parts of a system.</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It is a prominent visual modeling language used to create, visualize, specify, and record the behavior and structure of software systems and other systems.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engineers, system architects, and designers can develop visual models of systems with the help of a set of graphical notations provided by UML.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l" rtl="0">
              <a:lnSpc>
                <a:spcPct val="115000"/>
              </a:lnSpc>
              <a:spcBef>
                <a:spcPts val="0"/>
              </a:spcBef>
              <a:spcAft>
                <a:spcPts val="0"/>
              </a:spcAft>
              <a:buClr>
                <a:schemeClr val="dk1"/>
              </a:buClr>
              <a:buSzPts val="1700"/>
              <a:buFont typeface="Times New Roman" panose="02020603050405020304"/>
              <a:buChar char="●"/>
            </a:pPr>
            <a:r>
              <a:rPr lang="en-GB" sz="1700">
                <a:solidFill>
                  <a:schemeClr val="dk1"/>
                </a:solidFill>
                <a:latin typeface="Times New Roman" panose="02020603050405020304"/>
                <a:ea typeface="Times New Roman" panose="02020603050405020304"/>
                <a:cs typeface="Times New Roman" panose="02020603050405020304"/>
                <a:sym typeface="Times New Roman" panose="02020603050405020304"/>
              </a:rPr>
              <a:t>The main method for illustrating various system components is using UML diagrams. The visual model provided by UML enables stakeholders to clearly and concisely discuss, assess, and comprehend different system components. </a:t>
            </a:r>
            <a:endParaRPr sz="17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15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ACTIVITY DIAGRAM</a:t>
            </a:r>
            <a:br>
              <a:rPr lang="en-GB" sz="3520" b="1" u="sng">
                <a:latin typeface="Times New Roman" panose="02020603050405020304"/>
                <a:ea typeface="Times New Roman" panose="02020603050405020304"/>
                <a:cs typeface="Times New Roman" panose="02020603050405020304"/>
                <a:sym typeface="Times New Roman" panose="02020603050405020304"/>
              </a:rPr>
            </a:b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1" name="Google Shape;191;p33"/>
          <p:cNvSpPr txBox="1">
            <a:spLocks noGrp="1"/>
          </p:cNvSpPr>
          <p:nvPr>
            <p:ph type="body" idx="1"/>
          </p:nvPr>
        </p:nvSpPr>
        <p:spPr>
          <a:xfrm>
            <a:off x="311700" y="975524"/>
            <a:ext cx="4141030" cy="3774813"/>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An activity diagram is a type of UML diagram that shows the flow of activities in a system.</a:t>
            </a:r>
            <a:endParaRPr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10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(e.g., destination, dates, budget, and interests).</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NLP to understand the user's input</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k-means clustering to group similar travel destinations together.</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uses RBM to generate personalized travel recommendations for the user, based on their preferences and the k-means clusters.</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system presents the travel recommendations to the user.</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can filter the travel recommendations based on their preferences.</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300"/>
              </a:spcBef>
              <a:spcAft>
                <a:spcPts val="1100"/>
              </a:spcAft>
              <a:buNone/>
            </a:pPr>
            <a:endParaRPr sz="13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2" name="Google Shape;192;p33"/>
          <p:cNvSpPr txBox="1">
            <a:spLocks noGrp="1"/>
          </p:cNvSpPr>
          <p:nvPr>
            <p:ph type="body" idx="2"/>
          </p:nvPr>
        </p:nvSpPr>
        <p:spPr>
          <a:xfrm>
            <a:off x="5754225" y="1152475"/>
            <a:ext cx="307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33"/>
          <p:cNvPicPr preferRelativeResize="0"/>
          <p:nvPr/>
        </p:nvPicPr>
        <p:blipFill>
          <a:blip r:embed="rId3"/>
          <a:stretch>
            <a:fillRect/>
          </a:stretch>
        </p:blipFill>
        <p:spPr>
          <a:xfrm>
            <a:off x="5038997" y="617112"/>
            <a:ext cx="3928400" cy="4133226"/>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217325" y="102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USE CASE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199" name="Google Shape;199;p34"/>
          <p:cNvSpPr txBox="1">
            <a:spLocks noGrp="1"/>
          </p:cNvSpPr>
          <p:nvPr>
            <p:ph type="body" idx="1"/>
          </p:nvPr>
        </p:nvSpPr>
        <p:spPr>
          <a:xfrm>
            <a:off x="394275" y="863550"/>
            <a:ext cx="3999900" cy="3416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dk1"/>
                </a:solidFill>
                <a:latin typeface="Times New Roman" panose="02020603050405020304"/>
                <a:ea typeface="Times New Roman" panose="02020603050405020304"/>
                <a:cs typeface="Times New Roman" panose="02020603050405020304"/>
                <a:sym typeface="Times New Roman" panose="02020603050405020304"/>
              </a:rPr>
              <a:t>A use case diagram is a type of UML diagram that shows the interactions between a system and its users.It is used to model the functional requirements of a system.</a:t>
            </a: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110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Actors: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The user of the travel recommendation system.</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System: The travel recommendation system itself.</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04800" algn="l" rtl="0">
              <a:spcBef>
                <a:spcPts val="0"/>
              </a:spcBef>
              <a:spcAft>
                <a:spcPts val="0"/>
              </a:spcAft>
              <a:buClr>
                <a:srgbClr val="0E101A"/>
              </a:buClr>
              <a:buSzPts val="1200"/>
              <a:buFont typeface="Times New Roman" panose="02020603050405020304"/>
              <a:buAutoNum type="arabicPeriod"/>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Use Cases:</a:t>
            </a:r>
            <a:endParaRPr sz="12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Search for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enters their travel preferences, such as budget, destination type, and activities, and the system generates a list of recommended destinations and itineraries.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04800" algn="l" rtl="0">
              <a:spcBef>
                <a:spcPts val="0"/>
              </a:spcBef>
              <a:spcAft>
                <a:spcPts val="0"/>
              </a:spcAft>
              <a:buClr>
                <a:srgbClr val="0E101A"/>
              </a:buClr>
              <a:buSzPts val="1200"/>
              <a:buFont typeface="Times New Roman" panose="02020603050405020304"/>
              <a:buAutoNum type="alphaLcPeriod"/>
            </a:pPr>
            <a:r>
              <a:rPr lang="en-GB" b="1">
                <a:solidFill>
                  <a:srgbClr val="0E101A"/>
                </a:solidFill>
                <a:latin typeface="Times New Roman" panose="02020603050405020304"/>
                <a:ea typeface="Times New Roman" panose="02020603050405020304"/>
                <a:cs typeface="Times New Roman" panose="02020603050405020304"/>
                <a:sym typeface="Times New Roman" panose="02020603050405020304"/>
              </a:rPr>
              <a:t>View travel recommendations:</a:t>
            </a:r>
            <a:r>
              <a:rPr lang="en-GB">
                <a:solidFill>
                  <a:srgbClr val="0E101A"/>
                </a:solidFill>
                <a:latin typeface="Times New Roman" panose="02020603050405020304"/>
                <a:ea typeface="Times New Roman" panose="02020603050405020304"/>
                <a:cs typeface="Times New Roman" panose="02020603050405020304"/>
                <a:sym typeface="Times New Roman" panose="02020603050405020304"/>
              </a:rPr>
              <a:t> The user can view the recommended destinations and itineraries in more detail, including information on flights, hotels, and activities.</a:t>
            </a:r>
            <a:endParaRPr>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600"/>
              </a:spcBef>
              <a:spcAft>
                <a:spcPts val="220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34"/>
          <p:cNvSpPr txBox="1">
            <a:spLocks noGrp="1"/>
          </p:cNvSpPr>
          <p:nvPr>
            <p:ph type="body" idx="2"/>
          </p:nvPr>
        </p:nvSpPr>
        <p:spPr>
          <a:xfrm>
            <a:off x="4994725" y="744650"/>
            <a:ext cx="3837600" cy="4159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1" name="Google Shape;201;p34"/>
          <p:cNvPicPr preferRelativeResize="0"/>
          <p:nvPr/>
        </p:nvPicPr>
        <p:blipFill>
          <a:blip r:embed="rId3"/>
          <a:stretch>
            <a:fillRect/>
          </a:stretch>
        </p:blipFill>
        <p:spPr>
          <a:xfrm>
            <a:off x="4994725" y="744650"/>
            <a:ext cx="3999900" cy="43163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520" b="1" u="sng">
                <a:latin typeface="Times New Roman" panose="02020603050405020304"/>
                <a:ea typeface="Times New Roman" panose="02020603050405020304"/>
                <a:cs typeface="Times New Roman" panose="02020603050405020304"/>
                <a:sym typeface="Times New Roman" panose="02020603050405020304"/>
              </a:rPr>
              <a:t>CLASS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07" name="Google Shape;207;p35"/>
          <p:cNvSpPr txBox="1">
            <a:spLocks noGrp="1"/>
          </p:cNvSpPr>
          <p:nvPr>
            <p:ph type="body" idx="1"/>
          </p:nvPr>
        </p:nvSpPr>
        <p:spPr>
          <a:xfrm>
            <a:off x="86225" y="687400"/>
            <a:ext cx="4201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Class diagrams can be used to identify the different classes in a system and their relationships to each other. Class diagrams can be used to design the object-oriented model of a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SzPts val="1300"/>
              <a:buFont typeface="Times New Roman" panose="02020603050405020304"/>
              <a:buAutoNum type="arabicPeriod"/>
            </a:pPr>
            <a:r>
              <a:rPr lang="en-GB" sz="1300" b="1">
                <a:latin typeface="Times New Roman" panose="02020603050405020304"/>
                <a:ea typeface="Times New Roman" panose="02020603050405020304"/>
                <a:cs typeface="Times New Roman" panose="02020603050405020304"/>
                <a:sym typeface="Times New Roman" panose="02020603050405020304"/>
              </a:rPr>
              <a:t> </a:t>
            </a: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Classes: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This class represents a user of the travel recommendation system.</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This class represents a travel destination.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This class creates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This class represents a recommendation.</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Attributes:</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User: name, email, travel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Destination: name, location,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hotels, activities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11150" algn="l" rtl="0">
              <a:spcBef>
                <a:spcPts val="0"/>
              </a:spcBef>
              <a:spcAft>
                <a:spcPts val="0"/>
              </a:spcAft>
              <a:buClr>
                <a:srgbClr val="0E101A"/>
              </a:buClr>
              <a:buSzPts val="1300"/>
              <a:buFont typeface="Times New Roman" panose="02020603050405020304"/>
              <a:buAutoNum type="alphaL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Travel Recommendation System: destination, itinerary, score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08" name="Google Shape;208;p35"/>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9" name="Google Shape;209;p35"/>
          <p:cNvPicPr preferRelativeResize="0"/>
          <p:nvPr/>
        </p:nvPicPr>
        <p:blipFill>
          <a:blip r:embed="rId3"/>
          <a:stretch>
            <a:fillRect/>
          </a:stretch>
        </p:blipFill>
        <p:spPr>
          <a:xfrm>
            <a:off x="4545363" y="142050"/>
            <a:ext cx="4573976" cy="514349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63950" y="410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dirty="0">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15" name="Google Shape;215;p36"/>
          <p:cNvSpPr txBox="1">
            <a:spLocks noGrp="1"/>
          </p:cNvSpPr>
          <p:nvPr>
            <p:ph type="body" idx="1"/>
          </p:nvPr>
        </p:nvSpPr>
        <p:spPr>
          <a:xfrm>
            <a:off x="63950" y="854700"/>
            <a:ext cx="42003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sequence diagram is a type of Unified </a:t>
            </a:r>
            <a:r>
              <a:rPr lang="en-GB" sz="15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Modeling</a:t>
            </a: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Language (UML) diagram used to visualize the interactions and flow of messages between different components or objects in a system.</a:t>
            </a: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(USER LAYER)</a:t>
            </a:r>
            <a:endParaRPr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1200"/>
              </a:spcBef>
              <a:spcAft>
                <a:spcPts val="0"/>
              </a:spcAft>
              <a:buClr>
                <a:schemeClr val="dk1"/>
              </a:buClr>
              <a:buSzPts val="1500"/>
              <a:buFont typeface="Times New Roman" panose="02020603050405020304"/>
              <a:buAutoNum type="arabicPeriod"/>
            </a:pP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user enters their travel preferences into the user interface.</a:t>
            </a: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checks the database for recommendation </a:t>
            </a: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23850" algn="l" rtl="0">
              <a:spcBef>
                <a:spcPts val="0"/>
              </a:spcBef>
              <a:spcAft>
                <a:spcPts val="0"/>
              </a:spcAft>
              <a:buClr>
                <a:schemeClr val="dk1"/>
              </a:buClr>
              <a:buSzPts val="1500"/>
              <a:buFont typeface="Times New Roman" panose="02020603050405020304"/>
              <a:buAutoNum type="arabicPeriod"/>
            </a:pPr>
            <a:r>
              <a:rPr lang="en-GB"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travel recommendation engine sends the travel recommendations to the user interface.</a:t>
            </a: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rgbClr val="0E101A"/>
              </a:buClr>
              <a:buSzPts val="1400"/>
              <a:buFont typeface="Times New Roman" panose="02020603050405020304"/>
              <a:buAutoNum type="arabicPeriod"/>
            </a:pPr>
            <a:r>
              <a:rPr lang="en-GB" dirty="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dirty="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6" name="Google Shape;216;p36"/>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6"/>
          <p:cNvPicPr preferRelativeResize="0"/>
          <p:nvPr/>
        </p:nvPicPr>
        <p:blipFill>
          <a:blip r:embed="rId3"/>
          <a:stretch>
            <a:fillRect/>
          </a:stretch>
        </p:blipFill>
        <p:spPr>
          <a:xfrm>
            <a:off x="4264250" y="614550"/>
            <a:ext cx="4728549" cy="428880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146550" y="55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800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SEQUENCE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2800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23" name="Google Shape;223;p37"/>
          <p:cNvSpPr txBox="1">
            <a:spLocks noGrp="1"/>
          </p:cNvSpPr>
          <p:nvPr>
            <p:ph type="body" idx="1"/>
          </p:nvPr>
        </p:nvSpPr>
        <p:spPr>
          <a:xfrm>
            <a:off x="86225" y="774975"/>
            <a:ext cx="4154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(DEVELOPER LAYER)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120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receives the user's travel preferences from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k-means clustering component to group similar travel destinations together.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RBM component to generate personalized travel recommendations for the user, based on their preferences and the k-means clusters.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uses the NLP component to understand the user's feedback on the travel recommendations and improve them over time.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travel recommendation engine sends the travel recommendations to the user interface.</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user interface displays the travel recommendations to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37"/>
          <p:cNvSpPr txBox="1">
            <a:spLocks noGrp="1"/>
          </p:cNvSpPr>
          <p:nvPr>
            <p:ph type="body" idx="2"/>
          </p:nvPr>
        </p:nvSpPr>
        <p:spPr>
          <a:xfrm>
            <a:off x="4328175" y="1152475"/>
            <a:ext cx="4747500" cy="296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5" name="Google Shape;225;p37"/>
          <p:cNvPicPr preferRelativeResize="0"/>
          <p:nvPr/>
        </p:nvPicPr>
        <p:blipFill>
          <a:blip r:embed="rId3"/>
          <a:stretch>
            <a:fillRect/>
          </a:stretch>
        </p:blipFill>
        <p:spPr>
          <a:xfrm>
            <a:off x="4328175" y="1152575"/>
            <a:ext cx="4747374" cy="29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993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panose="020B0604020202020204"/>
              <a:buNone/>
            </a:pPr>
            <a:r>
              <a:rPr lang="en-GB" sz="3520" b="1" u="sng">
                <a:latin typeface="Times New Roman" panose="02020603050405020304"/>
                <a:ea typeface="Times New Roman" panose="02020603050405020304"/>
                <a:cs typeface="Times New Roman" panose="02020603050405020304"/>
                <a:sym typeface="Times New Roman" panose="02020603050405020304"/>
              </a:rPr>
              <a:t>COMPONENT DIAGRAM</a:t>
            </a: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990"/>
              <a:buFont typeface="Arial" panose="020B0604020202020204"/>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990"/>
              <a:buNone/>
            </a:pPr>
            <a:endParaRPr sz="352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31" name="Google Shape;231;p38"/>
          <p:cNvSpPr txBox="1">
            <a:spLocks noGrp="1"/>
          </p:cNvSpPr>
          <p:nvPr>
            <p:ph type="body" idx="1"/>
          </p:nvPr>
        </p:nvSpPr>
        <p:spPr>
          <a:xfrm>
            <a:off x="0" y="674775"/>
            <a:ext cx="4321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 diagrams can be used to identify the different components that make up a system. Component diagrams can be used to understand the dependencies between components.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AutoNum type="arabicPeriod"/>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Components: </a:t>
            </a:r>
            <a:endParaRPr sz="11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User:</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providing the user with an interface to interact with the system and providing the information about the user's travel preferences.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Developer:</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developing and maintaining the system, including the recommendation engine. </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Recommendation Engine:</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  It is responsible for generating personalized recommendations for users based on their travel preferences. </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AutoNum type="arabicPeriod"/>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Dependencies:</a:t>
            </a:r>
            <a:endParaRPr sz="11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User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Recommendation Engine to generate personalized recommendations.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Developer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User component to get feedback on the system and to identify new features and updates.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chemeClr val="dk1"/>
              </a:buClr>
              <a:buSzPts val="1100"/>
              <a:buFont typeface="Times New Roman" panose="02020603050405020304"/>
              <a:buChar char="➢"/>
            </a:pPr>
            <a:r>
              <a:rPr lang="en-GB" sz="1100" b="1">
                <a:solidFill>
                  <a:schemeClr val="dk1"/>
                </a:solidFill>
                <a:latin typeface="Times New Roman" panose="02020603050405020304"/>
                <a:ea typeface="Times New Roman" panose="02020603050405020304"/>
                <a:cs typeface="Times New Roman" panose="02020603050405020304"/>
                <a:sym typeface="Times New Roman" panose="02020603050405020304"/>
              </a:rPr>
              <a:t>The Recommendation Engine component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depends on the Developer component to maintain the system and to provide new features and updates.</a:t>
            </a: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1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2" name="Google Shape;232;p38"/>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3" name="Google Shape;233;p38"/>
          <p:cNvPicPr preferRelativeResize="0"/>
          <p:nvPr/>
        </p:nvPicPr>
        <p:blipFill rotWithShape="1">
          <a:blip r:embed="rId3"/>
          <a:srcRect l="-2150" r="2149"/>
          <a:stretch>
            <a:fillRect/>
          </a:stretch>
        </p:blipFill>
        <p:spPr>
          <a:xfrm>
            <a:off x="4321500" y="572700"/>
            <a:ext cx="4751724" cy="431872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75750" y="-50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ct val="39000"/>
              <a:buFont typeface="Arial" panose="020B0604020202020204"/>
              <a:buNone/>
            </a:pPr>
            <a:endParaRPr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39" name="Google Shape;239;p39"/>
          <p:cNvSpPr txBox="1">
            <a:spLocks noGrp="1"/>
          </p:cNvSpPr>
          <p:nvPr>
            <p:ph type="body" idx="1"/>
          </p:nvPr>
        </p:nvSpPr>
        <p:spPr>
          <a:xfrm>
            <a:off x="75750" y="633425"/>
            <a:ext cx="8964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In the design and development of a sophisticated travel recommendation system, several key modules are integrated to provide users with personalized and engaging travel suggestions. These modules work in tandem to process user inputs, organize destination data, and fine-tune recommendations. The modules we used in the system are: </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Collection</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Data Preprocessing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User Profiling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Exploratory Data Analysis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K-Means Approach</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Deep learning models</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Evaluation and Testing</a:t>
            </a:r>
            <a:endParaRPr sz="16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l" rtl="0">
              <a:spcBef>
                <a:spcPts val="0"/>
              </a:spcBef>
              <a:spcAft>
                <a:spcPts val="0"/>
              </a:spcAft>
              <a:buClr>
                <a:schemeClr val="dk1"/>
              </a:buClr>
              <a:buSzPts val="1600"/>
              <a:buFont typeface="Times New Roman" panose="02020603050405020304"/>
              <a:buAutoNum type="arabicPeriod"/>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Final Recommendation</a:t>
            </a:r>
            <a:endParaRPr sz="16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Clr>
                <a:schemeClr val="dk1"/>
              </a:buClr>
              <a:buSzPts val="1100"/>
              <a:buFont typeface="Arial" panose="020B0604020202020204"/>
              <a:buNone/>
            </a:pPr>
            <a:r>
              <a:rPr lang="en-GB" sz="1600">
                <a:solidFill>
                  <a:srgbClr val="0E101A"/>
                </a:solidFill>
                <a:latin typeface="Times New Roman" panose="02020603050405020304"/>
                <a:ea typeface="Times New Roman" panose="02020603050405020304"/>
                <a:cs typeface="Times New Roman" panose="02020603050405020304"/>
                <a:sym typeface="Times New Roman" panose="02020603050405020304"/>
              </a:rPr>
              <a:t>Let's delve into the specific functionalities and roles of each module to better understand their contributions to the system.</a:t>
            </a:r>
            <a:endParaRPr sz="16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idx="4294967295"/>
          </p:nvPr>
        </p:nvSpPr>
        <p:spPr>
          <a:xfrm>
            <a:off x="0" y="-74613"/>
            <a:ext cx="8070850" cy="70643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ABSTRACT</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0" name="Google Shape;70;p15"/>
          <p:cNvSpPr txBox="1">
            <a:spLocks noGrp="1"/>
          </p:cNvSpPr>
          <p:nvPr>
            <p:ph type="body" idx="4294967295"/>
          </p:nvPr>
        </p:nvSpPr>
        <p:spPr>
          <a:xfrm>
            <a:off x="286247" y="865188"/>
            <a:ext cx="8594228" cy="3925887"/>
          </a:xfrm>
          <a:prstGeom prst="rect">
            <a:avLst/>
          </a:prstGeom>
          <a:noFill/>
          <a:ln>
            <a:noFill/>
          </a:ln>
        </p:spPr>
        <p:txBody>
          <a:bodyPr spcFirstLastPara="1" wrap="square" lIns="0" tIns="34275" rIns="0" bIns="34275" anchor="t" anchorCtr="0">
            <a:noAutofit/>
          </a:bodyPr>
          <a:lstStyle/>
          <a:p>
            <a:pPr marL="0" lvl="0" indent="457200" algn="just" rtl="0">
              <a:lnSpc>
                <a:spcPct val="115000"/>
              </a:lnSpc>
              <a:spcBef>
                <a:spcPts val="12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a:t>
            </a:r>
            <a:r>
              <a:rPr lang="en-GB" sz="16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project aims to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 an innovative travel information and planning website that</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users with personalised recommendations and resources for seamless travel experiences</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By leveraging advanced location-based services and interactive features,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offers an extensive collection of destination information, travel guides, points of interest, and nearby cafes, restaurants, and hangout spots.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begin with, we're using </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Restricted Boltzmann machines (RBMs) </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better understand and promote attractions while taking user preferences and behaviour into account. We also use </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distributed collaborative filtering, (K-means)</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for restaurant recommendations,  suggest accommodations and provide a comprehensive restaurant recommendation system, respectively.</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15000"/>
              </a:lnSpc>
              <a:spcBef>
                <a:spcPts val="12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We have </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incorporated a </a:t>
            </a:r>
            <a:r>
              <a:rPr lang="en-GB" sz="16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chatbot</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that serves as a virtual travel assistant for the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project.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emerges as a pioneering companion, revolutionising the way we plan and savour our journeys and ensuring that each trip is a masterpiece of personalised exploration and discovery.</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10000"/>
              </a:lnSpc>
              <a:spcBef>
                <a:spcPts val="120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idx="4294967295"/>
          </p:nvPr>
        </p:nvSpPr>
        <p:spPr>
          <a:xfrm>
            <a:off x="0" y="-74613"/>
            <a:ext cx="8520113" cy="573088"/>
          </a:xfrm>
          <a:prstGeom prst="rect">
            <a:avLst/>
          </a:prstGeom>
        </p:spPr>
        <p:txBody>
          <a:bodyPr spcFirstLastPara="1" wrap="square" lIns="91425" tIns="91425" rIns="91425" bIns="91425" anchor="t" anchorCtr="0">
            <a:normAutofit/>
          </a:bodyPr>
          <a:lstStyle/>
          <a:p>
            <a:pPr marL="457200" lvl="0" indent="-320040" algn="l" rtl="0">
              <a:lnSpc>
                <a:spcPct val="115000"/>
              </a:lnSpc>
              <a:spcBef>
                <a:spcPts val="0"/>
              </a:spcBef>
              <a:spcAft>
                <a:spcPts val="0"/>
              </a:spcAft>
              <a:buClr>
                <a:schemeClr val="dk1"/>
              </a:buClr>
              <a:buSzPct val="100000"/>
              <a:buFont typeface="Times New Roman" panose="02020603050405020304"/>
              <a:buAutoNum type="arabicPeriod"/>
            </a:pPr>
            <a:r>
              <a:rPr lang="en-GB" sz="1600">
                <a:latin typeface="Times New Roman" panose="02020603050405020304"/>
                <a:ea typeface="Times New Roman" panose="02020603050405020304"/>
                <a:cs typeface="Times New Roman" panose="02020603050405020304"/>
                <a:sym typeface="Times New Roman" panose="02020603050405020304"/>
              </a:rPr>
              <a:t>Data Collection</a:t>
            </a:r>
            <a:endParaRPr sz="16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Clr>
                <a:schemeClr val="dk1"/>
              </a:buClr>
              <a:buSzPct val="61000"/>
              <a:buFont typeface="Arial" panose="020B0604020202020204"/>
              <a:buNone/>
            </a:pPr>
            <a:endParaRPr sz="1800">
              <a:solidFill>
                <a:schemeClr val="dk2"/>
              </a:solidFill>
            </a:endParaRPr>
          </a:p>
          <a:p>
            <a:pPr marL="0" lvl="0" indent="0" algn="l" rtl="0">
              <a:spcBef>
                <a:spcPts val="1200"/>
              </a:spcBef>
              <a:spcAft>
                <a:spcPts val="0"/>
              </a:spcAft>
              <a:buNone/>
            </a:pPr>
            <a:endParaRPr sz="1800">
              <a:solidFill>
                <a:schemeClr val="dk2"/>
              </a:solidFill>
            </a:endParaRPr>
          </a:p>
        </p:txBody>
      </p:sp>
      <p:sp>
        <p:nvSpPr>
          <p:cNvPr id="245" name="Google Shape;245;p40"/>
          <p:cNvSpPr txBox="1"/>
          <p:nvPr/>
        </p:nvSpPr>
        <p:spPr>
          <a:xfrm>
            <a:off x="292688" y="2024825"/>
            <a:ext cx="2996400" cy="2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2.  Data Preprocessing</a:t>
            </a:r>
          </a:p>
        </p:txBody>
      </p:sp>
      <p:pic>
        <p:nvPicPr>
          <p:cNvPr id="246" name="Google Shape;246;p40"/>
          <p:cNvPicPr preferRelativeResize="0"/>
          <p:nvPr/>
        </p:nvPicPr>
        <p:blipFill>
          <a:blip r:embed="rId3"/>
          <a:stretch>
            <a:fillRect/>
          </a:stretch>
        </p:blipFill>
        <p:spPr>
          <a:xfrm>
            <a:off x="204175" y="365225"/>
            <a:ext cx="3173426" cy="1541550"/>
          </a:xfrm>
          <a:prstGeom prst="rect">
            <a:avLst/>
          </a:prstGeom>
          <a:noFill/>
          <a:ln>
            <a:noFill/>
          </a:ln>
        </p:spPr>
      </p:pic>
      <p:pic>
        <p:nvPicPr>
          <p:cNvPr id="247" name="Google Shape;247;p40"/>
          <p:cNvPicPr preferRelativeResize="0"/>
          <p:nvPr/>
        </p:nvPicPr>
        <p:blipFill>
          <a:blip r:embed="rId4"/>
          <a:stretch>
            <a:fillRect/>
          </a:stretch>
        </p:blipFill>
        <p:spPr>
          <a:xfrm>
            <a:off x="4583025" y="2320875"/>
            <a:ext cx="4131325" cy="2198550"/>
          </a:xfrm>
          <a:prstGeom prst="rect">
            <a:avLst/>
          </a:prstGeom>
          <a:noFill/>
          <a:ln>
            <a:noFill/>
          </a:ln>
        </p:spPr>
      </p:pic>
      <p:sp>
        <p:nvSpPr>
          <p:cNvPr id="248" name="Google Shape;248;p40"/>
          <p:cNvSpPr txBox="1"/>
          <p:nvPr/>
        </p:nvSpPr>
        <p:spPr>
          <a:xfrm>
            <a:off x="-3952000" y="30157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pic>
        <p:nvPicPr>
          <p:cNvPr id="249" name="Google Shape;249;p40"/>
          <p:cNvPicPr preferRelativeResize="0"/>
          <p:nvPr/>
        </p:nvPicPr>
        <p:blipFill rotWithShape="1">
          <a:blip r:embed="rId5"/>
          <a:srcRect r="31670"/>
          <a:stretch>
            <a:fillRect/>
          </a:stretch>
        </p:blipFill>
        <p:spPr>
          <a:xfrm>
            <a:off x="292700" y="2566475"/>
            <a:ext cx="3993251" cy="17073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1465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55" name="Google Shape;255;p41"/>
          <p:cNvSpPr txBox="1">
            <a:spLocks noGrp="1"/>
          </p:cNvSpPr>
          <p:nvPr>
            <p:ph type="body" idx="1"/>
          </p:nvPr>
        </p:nvSpPr>
        <p:spPr>
          <a:xfrm>
            <a:off x="0" y="657000"/>
            <a:ext cx="6940200" cy="44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(Natural Language Processing) Module- Data preprocessing </a:t>
            </a:r>
            <a:endParaRPr sz="13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of a travel recommendation system is responsible for extracting information from user reviews and other travel content, such as blog posts, articles, and social media posts. This information can then be used to better understand the user's preferences and to generate more personalized recommendations.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The NLP module typically works in the following steps: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Preprocessing:</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first preprocesses the text by removing punctuation, special characters, and stop words. </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Tokenization: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tokenizes the text by splitting it into individual words or phrases.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Lemmatization in travel recommendation systems helps identify the root words of user preferences and travel experiences, which can be used to generate more personalized recommendations.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Feature extraction: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then extracts features from the text. These features can be anything relevant to the travel domain, such as the user's travel interests, budget, and destination preferences.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Recommendation generation:</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NLP module can then use the extracted features results to generate personalized recommendations for the user.</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7" name="Google Shape;257;p41"/>
          <p:cNvPicPr preferRelativeResize="0"/>
          <p:nvPr/>
        </p:nvPicPr>
        <p:blipFill>
          <a:blip r:embed="rId3"/>
          <a:stretch>
            <a:fillRect/>
          </a:stretch>
        </p:blipFill>
        <p:spPr>
          <a:xfrm>
            <a:off x="6763350" y="0"/>
            <a:ext cx="2227301" cy="51435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p:nvPr/>
        </p:nvSpPr>
        <p:spPr>
          <a:xfrm>
            <a:off x="192400" y="184400"/>
            <a:ext cx="2265000" cy="22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3. User Profiling</a:t>
            </a:r>
          </a:p>
        </p:txBody>
      </p:sp>
      <p:pic>
        <p:nvPicPr>
          <p:cNvPr id="263" name="Google Shape;263;p42"/>
          <p:cNvPicPr preferRelativeResize="0"/>
          <p:nvPr/>
        </p:nvPicPr>
        <p:blipFill rotWithShape="1">
          <a:blip r:embed="rId3"/>
          <a:srcRect b="12002"/>
          <a:stretch>
            <a:fillRect/>
          </a:stretch>
        </p:blipFill>
        <p:spPr>
          <a:xfrm>
            <a:off x="192400" y="652025"/>
            <a:ext cx="3362151" cy="2941725"/>
          </a:xfrm>
          <a:prstGeom prst="rect">
            <a:avLst/>
          </a:prstGeom>
          <a:noFill/>
          <a:ln>
            <a:noFill/>
          </a:ln>
        </p:spPr>
      </p:pic>
      <p:pic>
        <p:nvPicPr>
          <p:cNvPr id="2" name="Picture 1" descr="Screenshot 2023-10-31 082822"/>
          <p:cNvPicPr>
            <a:picLocks noChangeAspect="1"/>
          </p:cNvPicPr>
          <p:nvPr/>
        </p:nvPicPr>
        <p:blipFill>
          <a:blip r:embed="rId4"/>
          <a:stretch>
            <a:fillRect/>
          </a:stretch>
        </p:blipFill>
        <p:spPr>
          <a:xfrm>
            <a:off x="3780155" y="699770"/>
            <a:ext cx="5231765" cy="28936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p:nvPr/>
        </p:nvSpPr>
        <p:spPr>
          <a:xfrm>
            <a:off x="121625" y="149025"/>
            <a:ext cx="3421200" cy="2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4. Exploratory Data Analysis</a:t>
            </a:r>
          </a:p>
        </p:txBody>
      </p:sp>
      <p:sp>
        <p:nvSpPr>
          <p:cNvPr id="270" name="Google Shape;270;p43"/>
          <p:cNvSpPr txBox="1"/>
          <p:nvPr/>
        </p:nvSpPr>
        <p:spPr>
          <a:xfrm>
            <a:off x="121625" y="2673600"/>
            <a:ext cx="3102600" cy="2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5. K-Means Approach</a:t>
            </a:r>
          </a:p>
        </p:txBody>
      </p:sp>
      <p:sp>
        <p:nvSpPr>
          <p:cNvPr id="271" name="Google Shape;271;p43"/>
          <p:cNvSpPr txBox="1"/>
          <p:nvPr/>
        </p:nvSpPr>
        <p:spPr>
          <a:xfrm>
            <a:off x="5017375" y="149025"/>
            <a:ext cx="3197100" cy="35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pic>
        <p:nvPicPr>
          <p:cNvPr id="272" name="Google Shape;272;p43"/>
          <p:cNvPicPr preferRelativeResize="0"/>
          <p:nvPr/>
        </p:nvPicPr>
        <p:blipFill>
          <a:blip r:embed="rId3"/>
          <a:stretch>
            <a:fillRect/>
          </a:stretch>
        </p:blipFill>
        <p:spPr>
          <a:xfrm>
            <a:off x="121625" y="659438"/>
            <a:ext cx="4371975" cy="1905000"/>
          </a:xfrm>
          <a:prstGeom prst="rect">
            <a:avLst/>
          </a:prstGeom>
          <a:noFill/>
          <a:ln>
            <a:noFill/>
          </a:ln>
        </p:spPr>
      </p:pic>
      <p:pic>
        <p:nvPicPr>
          <p:cNvPr id="2" name="Picture 1" descr="Screenshot 2023-10-31 082650"/>
          <p:cNvPicPr>
            <a:picLocks noChangeAspect="1"/>
          </p:cNvPicPr>
          <p:nvPr/>
        </p:nvPicPr>
        <p:blipFill>
          <a:blip r:embed="rId4"/>
          <a:stretch>
            <a:fillRect/>
          </a:stretch>
        </p:blipFill>
        <p:spPr>
          <a:xfrm>
            <a:off x="169545" y="3076575"/>
            <a:ext cx="4390390" cy="18707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1111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79" name="Google Shape;279;p44"/>
          <p:cNvSpPr txBox="1">
            <a:spLocks noGrp="1"/>
          </p:cNvSpPr>
          <p:nvPr>
            <p:ph type="body" idx="1"/>
          </p:nvPr>
        </p:nvSpPr>
        <p:spPr>
          <a:xfrm>
            <a:off x="111150" y="572700"/>
            <a:ext cx="4505100" cy="42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rgbClr val="0E101A"/>
                </a:solidFill>
                <a:latin typeface="Times New Roman" panose="02020603050405020304"/>
                <a:ea typeface="Times New Roman" panose="02020603050405020304"/>
                <a:cs typeface="Times New Roman" panose="02020603050405020304"/>
                <a:sym typeface="Times New Roman" panose="02020603050405020304"/>
              </a:rPr>
              <a:t>The K-means Clustering Module</a:t>
            </a:r>
            <a:endParaRPr sz="15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K-Means Clustering is an unsupervised learning algorithm that is used to solve the clustering problems in machine learning or data science. It is an iterative algorithm that divides the unlabeled dataset into k different clusters in such a way that each dataset belongs only one group that has similar properties.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The working of the K-Means algorithm is explained in the below steps: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Step-1:</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the number K to decide the number of clusters.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Step-2:</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Select random K points or centroids. (It can be other from the input dataset).</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Step-3:</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Assign each data point to their closest centroid, which will form the predefined K clusters.</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Step-4:</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Calculate the variance and place a new centroid of each cluster.</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Step-5:</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Repeat the third steps, which means reassign each datapoint to the new closest centroid of each cluster.</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Step-6:</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If any reassignment occurs, then go to step-4 else go to FINISH.</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200" b="1">
                <a:solidFill>
                  <a:srgbClr val="0E101A"/>
                </a:solidFill>
                <a:latin typeface="Times New Roman" panose="02020603050405020304"/>
                <a:ea typeface="Times New Roman" panose="02020603050405020304"/>
                <a:cs typeface="Times New Roman" panose="02020603050405020304"/>
                <a:sym typeface="Times New Roman" panose="02020603050405020304"/>
              </a:rPr>
              <a:t>Step-7</a:t>
            </a:r>
            <a:r>
              <a:rPr lang="en-GB" sz="1200">
                <a:solidFill>
                  <a:srgbClr val="0E101A"/>
                </a:solidFill>
                <a:latin typeface="Times New Roman" panose="02020603050405020304"/>
                <a:ea typeface="Times New Roman" panose="02020603050405020304"/>
                <a:cs typeface="Times New Roman" panose="02020603050405020304"/>
                <a:sym typeface="Times New Roman" panose="02020603050405020304"/>
              </a:rPr>
              <a:t>: The model is ready.</a:t>
            </a:r>
            <a:endParaRPr sz="12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2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0" name="Google Shape;280;p44"/>
          <p:cNvSpPr txBox="1">
            <a:spLocks noGrp="1"/>
          </p:cNvSpPr>
          <p:nvPr>
            <p:ph type="body" idx="2"/>
          </p:nvPr>
        </p:nvSpPr>
        <p:spPr>
          <a:xfrm>
            <a:off x="4616250" y="657000"/>
            <a:ext cx="4435800" cy="424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1" name="Google Shape;281;p44"/>
          <p:cNvPicPr preferRelativeResize="0"/>
          <p:nvPr/>
        </p:nvPicPr>
        <p:blipFill>
          <a:blip r:embed="rId3"/>
          <a:stretch>
            <a:fillRect/>
          </a:stretch>
        </p:blipFill>
        <p:spPr>
          <a:xfrm>
            <a:off x="4616250" y="633425"/>
            <a:ext cx="4435800" cy="309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p:nvPr/>
        </p:nvSpPr>
        <p:spPr>
          <a:xfrm>
            <a:off x="0" y="0"/>
            <a:ext cx="3955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6. Deep learning models-  RBM</a:t>
            </a:r>
            <a:endParaRPr>
              <a:solidFill>
                <a:schemeClr val="dk1"/>
              </a:solidFill>
            </a:endParaRPr>
          </a:p>
        </p:txBody>
      </p:sp>
      <p:pic>
        <p:nvPicPr>
          <p:cNvPr id="287" name="Google Shape;287;p45"/>
          <p:cNvPicPr preferRelativeResize="0"/>
          <p:nvPr/>
        </p:nvPicPr>
        <p:blipFill>
          <a:blip r:embed="rId3"/>
          <a:stretch>
            <a:fillRect/>
          </a:stretch>
        </p:blipFill>
        <p:spPr>
          <a:xfrm>
            <a:off x="152275" y="541475"/>
            <a:ext cx="4051100" cy="1813575"/>
          </a:xfrm>
          <a:prstGeom prst="rect">
            <a:avLst/>
          </a:prstGeom>
          <a:noFill/>
          <a:ln>
            <a:noFill/>
          </a:ln>
        </p:spPr>
      </p:pic>
      <p:pic>
        <p:nvPicPr>
          <p:cNvPr id="288" name="Google Shape;288;p45"/>
          <p:cNvPicPr preferRelativeResize="0"/>
          <p:nvPr/>
        </p:nvPicPr>
        <p:blipFill>
          <a:blip r:embed="rId4"/>
          <a:stretch>
            <a:fillRect/>
          </a:stretch>
        </p:blipFill>
        <p:spPr>
          <a:xfrm>
            <a:off x="4582025" y="686263"/>
            <a:ext cx="4110100" cy="1524000"/>
          </a:xfrm>
          <a:prstGeom prst="rect">
            <a:avLst/>
          </a:prstGeom>
          <a:noFill/>
          <a:ln>
            <a:noFill/>
          </a:ln>
        </p:spPr>
      </p:pic>
      <p:pic>
        <p:nvPicPr>
          <p:cNvPr id="289" name="Google Shape;289;p45"/>
          <p:cNvPicPr preferRelativeResize="0"/>
          <p:nvPr/>
        </p:nvPicPr>
        <p:blipFill>
          <a:blip r:embed="rId5"/>
          <a:stretch>
            <a:fillRect/>
          </a:stretch>
        </p:blipFill>
        <p:spPr>
          <a:xfrm>
            <a:off x="152275" y="2992100"/>
            <a:ext cx="3414075" cy="2029100"/>
          </a:xfrm>
          <a:prstGeom prst="rect">
            <a:avLst/>
          </a:prstGeom>
          <a:noFill/>
          <a:ln>
            <a:noFill/>
          </a:ln>
        </p:spPr>
      </p:pic>
      <p:sp>
        <p:nvSpPr>
          <p:cNvPr id="290" name="Google Shape;290;p45"/>
          <p:cNvSpPr txBox="1"/>
          <p:nvPr/>
        </p:nvSpPr>
        <p:spPr>
          <a:xfrm>
            <a:off x="152275" y="2442725"/>
            <a:ext cx="5207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7. Evaluation and Testing </a:t>
            </a:r>
            <a:endParaRPr>
              <a:solidFill>
                <a:schemeClr val="dk1"/>
              </a:solidFill>
            </a:endParaRPr>
          </a:p>
        </p:txBody>
      </p:sp>
      <p:sp>
        <p:nvSpPr>
          <p:cNvPr id="291" name="Google Shape;291;p45"/>
          <p:cNvSpPr txBox="1"/>
          <p:nvPr/>
        </p:nvSpPr>
        <p:spPr>
          <a:xfrm>
            <a:off x="4356725" y="2340900"/>
            <a:ext cx="4235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title"/>
          </p:nvPr>
        </p:nvSpPr>
        <p:spPr>
          <a:xfrm>
            <a:off x="1583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9000"/>
              <a:buFont typeface="Arial" panose="020B0604020202020204"/>
              <a:buNone/>
            </a:pPr>
            <a:r>
              <a:rPr lang="en-GB" sz="3800" b="1" u="sng">
                <a:latin typeface="Times New Roman" panose="02020603050405020304"/>
                <a:ea typeface="Times New Roman" panose="02020603050405020304"/>
                <a:cs typeface="Times New Roman" panose="02020603050405020304"/>
                <a:sym typeface="Times New Roman" panose="02020603050405020304"/>
              </a:rPr>
              <a:t>MODULES DESCRIPTION</a:t>
            </a:r>
            <a:endParaRPr sz="3800" b="1" u="sng">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297" name="Google Shape;297;p46"/>
          <p:cNvSpPr txBox="1">
            <a:spLocks noGrp="1"/>
          </p:cNvSpPr>
          <p:nvPr>
            <p:ph type="body" idx="1"/>
          </p:nvPr>
        </p:nvSpPr>
        <p:spPr>
          <a:xfrm>
            <a:off x="75900" y="572700"/>
            <a:ext cx="630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0E101A"/>
                </a:solidFill>
                <a:latin typeface="Times New Roman" panose="02020603050405020304"/>
                <a:ea typeface="Times New Roman" panose="02020603050405020304"/>
                <a:cs typeface="Times New Roman" panose="02020603050405020304"/>
                <a:sym typeface="Times New Roman" panose="02020603050405020304"/>
              </a:rPr>
              <a:t> RBM (Restricted Boltzmann Machine) Module. </a:t>
            </a:r>
            <a:endParaRPr sz="1800" b="1">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RBMs are a type of artificial neural network that is used for unsupervised learning. They are a type of generative model that is capable of learning a probability distribution over a set of input data. RBMs have two layers: a visible layer and a hidden layer. The visible layer represents the input data, while the hidden layer represents a set of features that are learned by the network.</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RBMs work in two phases: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forward pass</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 In this phase, the RBM takes the input data and uses the weights and biases between the visible and hidden layers to activate the hidden layer. This process identifies the positive and negative associations between the visible and hidden units.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0E101A"/>
              </a:buClr>
              <a:buSzPts val="1300"/>
              <a:buFont typeface="Times New Roman" panose="02020603050405020304"/>
              <a:buAutoNum type="arabicPeriod"/>
            </a:pPr>
            <a:r>
              <a:rPr lang="en-GB" sz="1300" b="1">
                <a:solidFill>
                  <a:srgbClr val="0E101A"/>
                </a:solidFill>
                <a:latin typeface="Times New Roman" panose="02020603050405020304"/>
                <a:ea typeface="Times New Roman" panose="02020603050405020304"/>
                <a:cs typeface="Times New Roman" panose="02020603050405020304"/>
                <a:sym typeface="Times New Roman" panose="02020603050405020304"/>
              </a:rPr>
              <a:t>Feed backward pass: </a:t>
            </a: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Since RBMs do not have an output layer, they reconstruct the input data using the activated hidden units. This process is called backtracking. The error between the reconstructed input and the actual input is then used to adjust the weights between the visible and hidden layers.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Clr>
                <a:schemeClr val="dk1"/>
              </a:buClr>
              <a:buSzPts val="1100"/>
              <a:buFont typeface="Arial" panose="020B0604020202020204"/>
              <a:buNone/>
            </a:pPr>
            <a:r>
              <a:rPr lang="en-GB" sz="1300">
                <a:solidFill>
                  <a:srgbClr val="0E101A"/>
                </a:solidFill>
                <a:latin typeface="Times New Roman" panose="02020603050405020304"/>
                <a:ea typeface="Times New Roman" panose="02020603050405020304"/>
                <a:cs typeface="Times New Roman" panose="02020603050405020304"/>
                <a:sym typeface="Times New Roman" panose="02020603050405020304"/>
              </a:rPr>
              <a:t>After these two phases are complete, the RBM has learned a pattern that is responsible for activating the hidden neurons. This pattern can then be used to generate new data or to recommend items to users.</a:t>
            </a:r>
            <a:endParaRPr sz="1300">
              <a:solidFill>
                <a:srgbClr val="0E101A"/>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300">
              <a:solidFill>
                <a:srgbClr val="E3E3E3"/>
              </a:solidFill>
              <a:highlight>
                <a:srgbClr val="131314"/>
              </a:highlight>
              <a:latin typeface="Times New Roman" panose="02020603050405020304"/>
              <a:ea typeface="Times New Roman" panose="02020603050405020304"/>
              <a:cs typeface="Times New Roman" panose="02020603050405020304"/>
              <a:sym typeface="Times New Roman" panose="02020603050405020304"/>
            </a:endParaRPr>
          </a:p>
        </p:txBody>
      </p:sp>
      <p:pic>
        <p:nvPicPr>
          <p:cNvPr id="299" name="Google Shape;299;p46"/>
          <p:cNvPicPr preferRelativeResize="0"/>
          <p:nvPr/>
        </p:nvPicPr>
        <p:blipFill>
          <a:blip r:embed="rId3"/>
          <a:stretch>
            <a:fillRect/>
          </a:stretch>
        </p:blipFill>
        <p:spPr>
          <a:xfrm>
            <a:off x="6661785" y="572770"/>
            <a:ext cx="2434590" cy="3546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p:nvPr/>
        </p:nvSpPr>
        <p:spPr>
          <a:xfrm>
            <a:off x="0" y="129775"/>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1"/>
                </a:solidFill>
                <a:latin typeface="Times New Roman" panose="02020603050405020304"/>
                <a:ea typeface="Times New Roman" panose="02020603050405020304"/>
                <a:cs typeface="Times New Roman" panose="02020603050405020304"/>
                <a:sym typeface="Times New Roman" panose="02020603050405020304"/>
              </a:rPr>
              <a:t>8. Final Recommendation </a:t>
            </a:r>
            <a:endParaRPr>
              <a:solidFill>
                <a:schemeClr val="dk1"/>
              </a:solidFill>
            </a:endParaRPr>
          </a:p>
        </p:txBody>
      </p:sp>
      <p:pic>
        <p:nvPicPr>
          <p:cNvPr id="305" name="Google Shape;305;p47"/>
          <p:cNvPicPr preferRelativeResize="0"/>
          <p:nvPr/>
        </p:nvPicPr>
        <p:blipFill>
          <a:blip r:embed="rId3"/>
          <a:stretch>
            <a:fillRect/>
          </a:stretch>
        </p:blipFill>
        <p:spPr>
          <a:xfrm>
            <a:off x="368750" y="591475"/>
            <a:ext cx="7833824" cy="321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RESULTS</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pic>
        <p:nvPicPr>
          <p:cNvPr id="313" name="Google Shape;313;p48"/>
          <p:cNvPicPr preferRelativeResize="0"/>
          <p:nvPr/>
        </p:nvPicPr>
        <p:blipFill>
          <a:blip r:embed="rId3"/>
          <a:stretch>
            <a:fillRect/>
          </a:stretch>
        </p:blipFill>
        <p:spPr>
          <a:xfrm>
            <a:off x="1331530" y="2860155"/>
            <a:ext cx="3107375" cy="2144975"/>
          </a:xfrm>
          <a:prstGeom prst="rect">
            <a:avLst/>
          </a:prstGeom>
          <a:noFill/>
          <a:ln>
            <a:noFill/>
          </a:ln>
        </p:spPr>
      </p:pic>
      <p:pic>
        <p:nvPicPr>
          <p:cNvPr id="314" name="Google Shape;314;p48"/>
          <p:cNvPicPr preferRelativeResize="0"/>
          <p:nvPr/>
        </p:nvPicPr>
        <p:blipFill>
          <a:blip r:embed="rId4"/>
          <a:stretch>
            <a:fillRect/>
          </a:stretch>
        </p:blipFill>
        <p:spPr>
          <a:xfrm>
            <a:off x="0" y="639813"/>
            <a:ext cx="3389400" cy="2144975"/>
          </a:xfrm>
          <a:prstGeom prst="rect">
            <a:avLst/>
          </a:prstGeom>
          <a:noFill/>
          <a:ln>
            <a:noFill/>
          </a:ln>
        </p:spPr>
      </p:pic>
      <p:pic>
        <p:nvPicPr>
          <p:cNvPr id="315" name="Google Shape;315;p48"/>
          <p:cNvPicPr preferRelativeResize="0"/>
          <p:nvPr/>
        </p:nvPicPr>
        <p:blipFill>
          <a:blip r:embed="rId5"/>
          <a:stretch>
            <a:fillRect/>
          </a:stretch>
        </p:blipFill>
        <p:spPr>
          <a:xfrm>
            <a:off x="4932312" y="878415"/>
            <a:ext cx="4192650" cy="2669825"/>
          </a:xfrm>
          <a:prstGeom prst="rect">
            <a:avLst/>
          </a:prstGeom>
          <a:noFill/>
          <a:ln>
            <a:noFill/>
          </a:ln>
        </p:spPr>
      </p:pic>
      <p:sp>
        <p:nvSpPr>
          <p:cNvPr id="316" name="Google Shape;316;p48"/>
          <p:cNvSpPr txBox="1"/>
          <p:nvPr/>
        </p:nvSpPr>
        <p:spPr>
          <a:xfrm>
            <a:off x="3979250" y="998400"/>
            <a:ext cx="6018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48"/>
          <p:cNvSpPr txBox="1"/>
          <p:nvPr/>
        </p:nvSpPr>
        <p:spPr>
          <a:xfrm>
            <a:off x="3389400" y="878475"/>
            <a:ext cx="1474500" cy="2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RBM RESULTS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318" name="Google Shape;318;p48"/>
          <p:cNvSpPr txBox="1"/>
          <p:nvPr/>
        </p:nvSpPr>
        <p:spPr>
          <a:xfrm>
            <a:off x="369350" y="3440375"/>
            <a:ext cx="152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K-MEANS RESULTS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319" name="Google Shape;319;p48"/>
          <p:cNvSpPr txBox="1"/>
          <p:nvPr/>
        </p:nvSpPr>
        <p:spPr>
          <a:xfrm>
            <a:off x="5831375" y="3724288"/>
            <a:ext cx="31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Times New Roman" panose="02020603050405020304"/>
                <a:ea typeface="Times New Roman" panose="02020603050405020304"/>
                <a:cs typeface="Times New Roman" panose="02020603050405020304"/>
                <a:sym typeface="Times New Roman" panose="02020603050405020304"/>
              </a:rPr>
              <a:t>COSINE SIMILARITY</a:t>
            </a:r>
            <a:endParaRPr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639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25" name="Google Shape;325;p4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6" name="Google Shape;326;p49"/>
          <p:cNvPicPr preferRelativeResize="0"/>
          <p:nvPr/>
        </p:nvPicPr>
        <p:blipFill>
          <a:blip r:embed="rId3"/>
          <a:stretch>
            <a:fillRect/>
          </a:stretch>
        </p:blipFill>
        <p:spPr>
          <a:xfrm>
            <a:off x="63975" y="672200"/>
            <a:ext cx="4587699" cy="2304362"/>
          </a:xfrm>
          <a:prstGeom prst="rect">
            <a:avLst/>
          </a:prstGeom>
          <a:noFill/>
          <a:ln>
            <a:noFill/>
          </a:ln>
        </p:spPr>
      </p:pic>
      <p:pic>
        <p:nvPicPr>
          <p:cNvPr id="327" name="Google Shape;327;p49"/>
          <p:cNvPicPr preferRelativeResize="0"/>
          <p:nvPr/>
        </p:nvPicPr>
        <p:blipFill>
          <a:blip r:embed="rId4"/>
          <a:stretch>
            <a:fillRect/>
          </a:stretch>
        </p:blipFill>
        <p:spPr>
          <a:xfrm>
            <a:off x="4728050" y="368350"/>
            <a:ext cx="4294202" cy="2608203"/>
          </a:xfrm>
          <a:prstGeom prst="rect">
            <a:avLst/>
          </a:prstGeom>
          <a:noFill/>
          <a:ln>
            <a:noFill/>
          </a:ln>
        </p:spPr>
      </p:pic>
      <p:pic>
        <p:nvPicPr>
          <p:cNvPr id="328" name="Google Shape;328;p49"/>
          <p:cNvPicPr preferRelativeResize="0"/>
          <p:nvPr/>
        </p:nvPicPr>
        <p:blipFill>
          <a:blip r:embed="rId5"/>
          <a:stretch>
            <a:fillRect/>
          </a:stretch>
        </p:blipFill>
        <p:spPr>
          <a:xfrm>
            <a:off x="1616513" y="3076050"/>
            <a:ext cx="5415525" cy="197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94970" y="267335"/>
            <a:ext cx="6080125" cy="629920"/>
          </a:xfrm>
          <a:prstGeom prst="rect">
            <a:avLst/>
          </a:prstGeom>
          <a:noFill/>
        </p:spPr>
        <p:txBody>
          <a:bodyPr wrap="square" rtlCol="0" anchor="t">
            <a:spAutoFit/>
          </a:bodyPr>
          <a:lstStyle/>
          <a:p>
            <a:r>
              <a:rPr lang="en-US" sz="3500" b="1" u="sng">
                <a:latin typeface="Times New Roman" panose="02020603050405020304" charset="0"/>
                <a:cs typeface="Times New Roman" panose="02020603050405020304" charset="0"/>
              </a:rPr>
              <a:t>EXISTING SYSTEM</a:t>
            </a:r>
          </a:p>
        </p:txBody>
      </p:sp>
      <p:sp>
        <p:nvSpPr>
          <p:cNvPr id="3" name="Text Box 2"/>
          <p:cNvSpPr txBox="1"/>
          <p:nvPr/>
        </p:nvSpPr>
        <p:spPr>
          <a:xfrm>
            <a:off x="394970" y="1048385"/>
            <a:ext cx="8462783" cy="3046988"/>
          </a:xfrm>
          <a:prstGeom prst="rect">
            <a:avLst/>
          </a:prstGeom>
          <a:noFill/>
        </p:spPr>
        <p:txBody>
          <a:bodyPr wrap="square" rtlCol="0">
            <a:spAutoFit/>
          </a:bodyPr>
          <a:lstStyle/>
          <a:p>
            <a:pPr>
              <a:lnSpc>
                <a:spcPct val="200000"/>
              </a:lnSpc>
            </a:pPr>
            <a:r>
              <a:rPr lang="en-US" sz="1600" dirty="0"/>
              <a:t>The existing travel information platforms often focus solely on booking services, overlooking the need for personalized recommendations. These traditional approaches lack comprehensive destination information and interactive features, limiting users' ability to explore travel options beyond booking. As a result, travelers face </a:t>
            </a:r>
            <a:r>
              <a:rPr lang="en-US" sz="1600" dirty="0">
                <a:latin typeface="Times New Roman" panose="02020603050405020304" charset="0"/>
                <a:cs typeface="Times New Roman" panose="02020603050405020304" charset="0"/>
              </a:rPr>
              <a:t>challenges </a:t>
            </a:r>
            <a:r>
              <a:rPr lang="en-US" sz="1600" dirty="0"/>
              <a:t>in discovering suitable cafes, restaurants, and hangout spots during their trips, affecting their overall travel experiences. The existing system uses a decision tree algorithm.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34" name="Google Shape;334;p5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35" name="Google Shape;335;p50"/>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6" name="Google Shape;336;p50"/>
          <p:cNvPicPr preferRelativeResize="0"/>
          <p:nvPr/>
        </p:nvPicPr>
        <p:blipFill rotWithShape="1">
          <a:blip r:embed="rId3"/>
          <a:srcRect t="-3371" b="-2314"/>
          <a:stretch>
            <a:fillRect/>
          </a:stretch>
        </p:blipFill>
        <p:spPr>
          <a:xfrm>
            <a:off x="111150" y="912875"/>
            <a:ext cx="4575901" cy="3416401"/>
          </a:xfrm>
          <a:prstGeom prst="rect">
            <a:avLst/>
          </a:prstGeom>
          <a:noFill/>
          <a:ln>
            <a:noFill/>
          </a:ln>
        </p:spPr>
      </p:pic>
      <p:pic>
        <p:nvPicPr>
          <p:cNvPr id="337" name="Google Shape;337;p50"/>
          <p:cNvPicPr preferRelativeResize="0"/>
          <p:nvPr/>
        </p:nvPicPr>
        <p:blipFill>
          <a:blip r:embed="rId4"/>
          <a:stretch>
            <a:fillRect/>
          </a:stretch>
        </p:blipFill>
        <p:spPr>
          <a:xfrm>
            <a:off x="4832400" y="105575"/>
            <a:ext cx="3808099" cy="2060750"/>
          </a:xfrm>
          <a:prstGeom prst="rect">
            <a:avLst/>
          </a:prstGeom>
          <a:noFill/>
          <a:ln>
            <a:noFill/>
          </a:ln>
        </p:spPr>
      </p:pic>
      <p:pic>
        <p:nvPicPr>
          <p:cNvPr id="338" name="Google Shape;338;p50"/>
          <p:cNvPicPr preferRelativeResize="0"/>
          <p:nvPr/>
        </p:nvPicPr>
        <p:blipFill>
          <a:blip r:embed="rId5"/>
          <a:stretch>
            <a:fillRect/>
          </a:stretch>
        </p:blipFill>
        <p:spPr>
          <a:xfrm>
            <a:off x="4832400" y="2323400"/>
            <a:ext cx="3808099" cy="2060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a:spLocks noGrp="1"/>
          </p:cNvSpPr>
          <p:nvPr>
            <p:ph type="title"/>
          </p:nvPr>
        </p:nvSpPr>
        <p:spPr>
          <a:xfrm>
            <a:off x="1111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OUTPUT</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44" name="Google Shape;344;p5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45" name="Google Shape;345;p51"/>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6" name="Google Shape;346;p51"/>
          <p:cNvPicPr preferRelativeResize="0"/>
          <p:nvPr/>
        </p:nvPicPr>
        <p:blipFill>
          <a:blip r:embed="rId3"/>
          <a:stretch>
            <a:fillRect/>
          </a:stretch>
        </p:blipFill>
        <p:spPr>
          <a:xfrm>
            <a:off x="111150" y="625250"/>
            <a:ext cx="3018700" cy="3794275"/>
          </a:xfrm>
          <a:prstGeom prst="rect">
            <a:avLst/>
          </a:prstGeom>
          <a:noFill/>
          <a:ln>
            <a:noFill/>
          </a:ln>
        </p:spPr>
      </p:pic>
      <p:pic>
        <p:nvPicPr>
          <p:cNvPr id="347" name="Google Shape;347;p51"/>
          <p:cNvPicPr preferRelativeResize="0"/>
          <p:nvPr/>
        </p:nvPicPr>
        <p:blipFill>
          <a:blip r:embed="rId4"/>
          <a:stretch>
            <a:fillRect/>
          </a:stretch>
        </p:blipFill>
        <p:spPr>
          <a:xfrm>
            <a:off x="3129850" y="137300"/>
            <a:ext cx="5980224" cy="2241450"/>
          </a:xfrm>
          <a:prstGeom prst="rect">
            <a:avLst/>
          </a:prstGeom>
          <a:noFill/>
          <a:ln>
            <a:noFill/>
          </a:ln>
        </p:spPr>
      </p:pic>
      <p:pic>
        <p:nvPicPr>
          <p:cNvPr id="348" name="Google Shape;348;p51"/>
          <p:cNvPicPr preferRelativeResize="0"/>
          <p:nvPr/>
        </p:nvPicPr>
        <p:blipFill>
          <a:blip r:embed="rId5"/>
          <a:stretch>
            <a:fillRect/>
          </a:stretch>
        </p:blipFill>
        <p:spPr>
          <a:xfrm>
            <a:off x="3403250" y="2473025"/>
            <a:ext cx="5613350" cy="2430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4" name="Google Shape;354;p5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55" name="Google Shape;355;p52"/>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6" name="Google Shape;356;p52"/>
          <p:cNvPicPr preferRelativeResize="0"/>
          <p:nvPr/>
        </p:nvPicPr>
        <p:blipFill>
          <a:blip r:embed="rId3"/>
          <a:stretch>
            <a:fillRect/>
          </a:stretch>
        </p:blipFill>
        <p:spPr>
          <a:xfrm>
            <a:off x="160375" y="1073030"/>
            <a:ext cx="4151226" cy="3416400"/>
          </a:xfrm>
          <a:prstGeom prst="rect">
            <a:avLst/>
          </a:prstGeom>
          <a:noFill/>
          <a:ln>
            <a:noFill/>
          </a:ln>
        </p:spPr>
      </p:pic>
      <p:pic>
        <p:nvPicPr>
          <p:cNvPr id="357" name="Google Shape;357;p52"/>
          <p:cNvPicPr preferRelativeResize="0"/>
          <p:nvPr/>
        </p:nvPicPr>
        <p:blipFill>
          <a:blip r:embed="rId4"/>
          <a:stretch>
            <a:fillRect/>
          </a:stretch>
        </p:blipFill>
        <p:spPr>
          <a:xfrm>
            <a:off x="4486500" y="1017725"/>
            <a:ext cx="4558624"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idx="4294967295"/>
          </p:nvPr>
        </p:nvSpPr>
        <p:spPr>
          <a:xfrm>
            <a:off x="0" y="103188"/>
            <a:ext cx="5894388"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b="1" u="sng">
                <a:latin typeface="Times New Roman" panose="02020603050405020304"/>
                <a:ea typeface="Times New Roman" panose="02020603050405020304"/>
                <a:cs typeface="Times New Roman" panose="02020603050405020304"/>
                <a:sym typeface="Times New Roman" panose="02020603050405020304"/>
              </a:rPr>
              <a:t>CONCLUSION</a:t>
            </a:r>
            <a:endParaRPr sz="3500" b="1" u="sng">
              <a:latin typeface="Times New Roman" panose="02020603050405020304"/>
              <a:ea typeface="Times New Roman" panose="02020603050405020304"/>
              <a:cs typeface="Times New Roman" panose="02020603050405020304"/>
              <a:sym typeface="Times New Roman" panose="02020603050405020304"/>
            </a:endParaRPr>
          </a:p>
        </p:txBody>
      </p:sp>
      <p:sp>
        <p:nvSpPr>
          <p:cNvPr id="363" name="Google Shape;363;p53"/>
          <p:cNvSpPr txBox="1">
            <a:spLocks noGrp="1"/>
          </p:cNvSpPr>
          <p:nvPr>
            <p:ph type="body" idx="4294967295"/>
          </p:nvPr>
        </p:nvSpPr>
        <p:spPr>
          <a:xfrm>
            <a:off x="0" y="800100"/>
            <a:ext cx="8950325" cy="3543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600">
                <a:solidFill>
                  <a:schemeClr val="dk1"/>
                </a:solidFill>
                <a:latin typeface="Times New Roman" panose="02020603050405020304"/>
                <a:ea typeface="Times New Roman" panose="02020603050405020304"/>
                <a:cs typeface="Times New Roman" panose="02020603050405020304"/>
                <a:sym typeface="Times New Roman" panose="02020603050405020304"/>
              </a:rPr>
              <a:t>In conclusion, the Wandergram project is an innovative travel information and planning website that redefines the way we explore the world. Leveraging advanced technologies like Restricted Boltzmann Machines (RBMs), Distributed Collaborative Filtering, K-Means . Wandergram offers personalized recommendations for attractions, restaurants, accommodations, and more.This platform goes beyond conventional travel resources by providing interactive maps, location-based services, and an intelligent chatbot, serving as a virtual travel assistant. Wandergram's user-friendly interface and intuitive search options make it easy for travelers to access destination information, plan itineraries, and discover local gems. Travelers can explore their destinations efficiently, whether they're seasoned adventurers or first-time explorers. Wandergram is not just a website; it's a transformative companion that ensures each trip is a masterpiece of personalized exploration and discovery.</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54"/>
          <p:cNvSpPr txBox="1">
            <a:spLocks noGrp="1"/>
          </p:cNvSpPr>
          <p:nvPr>
            <p:ph type="title" idx="4294967295"/>
          </p:nvPr>
        </p:nvSpPr>
        <p:spPr>
          <a:xfrm>
            <a:off x="0" y="0"/>
            <a:ext cx="8488363" cy="68738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69" name="Google Shape;369;p54"/>
          <p:cNvSpPr txBox="1">
            <a:spLocks noGrp="1"/>
          </p:cNvSpPr>
          <p:nvPr>
            <p:ph type="body" idx="4294967295"/>
          </p:nvPr>
        </p:nvSpPr>
        <p:spPr>
          <a:xfrm>
            <a:off x="0" y="842963"/>
            <a:ext cx="8848725" cy="4119562"/>
          </a:xfrm>
          <a:prstGeom prst="rect">
            <a:avLst/>
          </a:prstGeom>
          <a:noFill/>
          <a:ln>
            <a:noFill/>
          </a:ln>
          <a:effectLst>
            <a:outerShdw dist="19050" algn="bl" rotWithShape="0">
              <a:srgbClr val="000000">
                <a:alpha val="0"/>
              </a:srgbClr>
            </a:outerShdw>
            <a:reflection stA="0" dist="38100" dir="5400000" fadeDir="5400012" sy="-100000" algn="bl" rotWithShape="0"/>
          </a:effectLst>
        </p:spPr>
        <p:txBody>
          <a:bodyPr spcFirstLastPara="1" wrap="square" lIns="0" tIns="34275" rIns="0" bIns="34275" anchor="t" anchorCtr="0">
            <a:noAutofit/>
          </a:bodyPr>
          <a:lstStyle/>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Logesh Ravi, Subramaniyaswamy Vairavasundaram, "A Collaborative Location Based Travel Recommendation System through Enhanced Rating Prediction for the Group of Users", Computational Intelligence and Neuroscience, vol. 2016, Article ID 1291358, 28 pages, 2016. </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Shini Renjith , Anjali CA ,”Personalized Travel Recommender Model Based on Content-based Prediction and Collaborative Recommendation”International Journal of Computer Science and Mobile Computing, ICMIC 13, December- 2016, pg. 66-73</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Attraction Recommendation System for Tourists Through Check-In Data “K. KESORN , W. JURAPHANTHONG, AND A. SALAIWARAKUL </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Roopesh L , Tulasi,”A Survey of Travel Recommender System” Vol.-6, Issue-9, Sep 2018 E-ISSN: 2347-2693</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9725" algn="l" rtl="0">
              <a:spcBef>
                <a:spcPts val="0"/>
              </a:spcBef>
              <a:spcAft>
                <a:spcPts val="0"/>
              </a:spcAft>
              <a:buClr>
                <a:schemeClr val="dk1"/>
              </a:buClr>
              <a:buSzPts val="1750"/>
              <a:buFont typeface="Times New Roman" panose="02020603050405020304"/>
              <a:buAutoNum type="arabicPeriod"/>
            </a:pPr>
            <a:r>
              <a:rPr lang="en-GB" sz="1750">
                <a:solidFill>
                  <a:schemeClr val="dk1"/>
                </a:solidFill>
                <a:latin typeface="Times New Roman" panose="02020603050405020304"/>
                <a:ea typeface="Times New Roman" panose="02020603050405020304"/>
                <a:cs typeface="Times New Roman" panose="02020603050405020304"/>
                <a:sym typeface="Times New Roman" panose="02020603050405020304"/>
              </a:rPr>
              <a:t>Batet, M., Moreno, A., Sánchez, D., Isern, D., Valls, A.: Turist@: Agent-based personalised recommendation of touristic activities. Expert Syst. Appl. 39, 7319–7329 (2016)</a:t>
            </a: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spcBef>
                <a:spcPts val="1200"/>
              </a:spcBef>
              <a:spcAft>
                <a:spcPts val="1200"/>
              </a:spcAft>
              <a:buNone/>
            </a:pPr>
            <a:endParaRPr sz="175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55"/>
          <p:cNvSpPr txBox="1">
            <a:spLocks noGrp="1"/>
          </p:cNvSpPr>
          <p:nvPr>
            <p:ph type="title" idx="4294967295"/>
          </p:nvPr>
        </p:nvSpPr>
        <p:spPr>
          <a:xfrm>
            <a:off x="0" y="0"/>
            <a:ext cx="7543800" cy="7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REFERENCES</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500"/>
          </a:p>
        </p:txBody>
      </p:sp>
      <p:sp>
        <p:nvSpPr>
          <p:cNvPr id="375" name="Google Shape;375;p55"/>
          <p:cNvSpPr txBox="1"/>
          <p:nvPr/>
        </p:nvSpPr>
        <p:spPr>
          <a:xfrm>
            <a:off x="89100" y="595800"/>
            <a:ext cx="8965800" cy="46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Personalized Travel Recommendation System Using Social Media Analysis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Joseph Coelho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Paromita Nitu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Praveen Madiraju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018 IEEE International Congress</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and relational approach for travel package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Komal Popat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Tejaswini Thorat</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Manisha Vidhate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Neha Rane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NamrataD Ghuse</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2016 International Conference on Green Computing and Internet of Things (ICGCIoT)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AutoNum type="arabicPeriod"/>
            </a:pP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 user-location vector based approach for personalised tourism and travel recommendation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D. Ajantha</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Jobi Vijay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Raji Sridhar</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2017 International Conference on Big Data Analytics and Computational Intelligence (ICBDAC)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67000"/>
              </a:lnSpc>
              <a:spcBef>
                <a:spcPts val="0"/>
              </a:spcBef>
              <a:spcAft>
                <a:spcPts val="0"/>
              </a:spcAft>
              <a:buClr>
                <a:schemeClr val="dk1"/>
              </a:buClr>
              <a:buSzPts val="1300"/>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A Travel Recommendation Method Based on User Personalized Characteristics with Collaborative Fusion Matrix</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Xian Chen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Lang Luo</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Zejun Hu</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Xingjian Pei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Qianqian Peng</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Mengyuan Han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Lijie Wei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Hyoseop Shin</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2020 5th International Conference on Mechanical, Control and Computer Engineering (ICMCCE) | 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73000"/>
              </a:lnSpc>
              <a:spcBef>
                <a:spcPts val="0"/>
              </a:spcBef>
              <a:spcAft>
                <a:spcPts val="0"/>
              </a:spcAft>
              <a:buClr>
                <a:schemeClr val="dk1"/>
              </a:buClr>
              <a:buSzPts val="1300"/>
              <a:buFont typeface="Times New Roman" panose="02020603050405020304"/>
              <a:buAutoNum type="arabicPeriod"/>
            </a:pP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PersonalTour: A Recommender System for Travel Packages</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Fabiana Lorenzi</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Stanley Loh</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;Mara Abel </a:t>
            </a:r>
            <a:r>
              <a:rPr lang="en-GB" sz="1300">
                <a:solidFill>
                  <a:schemeClr val="dk1"/>
                </a:solidFill>
                <a:uFill>
                  <a:noFill/>
                </a:uFill>
                <a:latin typeface="Times New Roman" panose="02020603050405020304"/>
                <a:ea typeface="Times New Roman" panose="02020603050405020304"/>
                <a:cs typeface="Times New Roman" panose="02020603050405020304"/>
                <a:sym typeface="Times New Roman" panose="02020603050405020304"/>
              </a:rPr>
              <a:t>2016 IEEE/WIC/ACM International Conferences on Web Intelligence and Intelligent Agent Technology</a:t>
            </a:r>
            <a:r>
              <a:rPr lang="en-GB" sz="1300">
                <a:solidFill>
                  <a:schemeClr val="dk1"/>
                </a:solidFill>
                <a:latin typeface="Times New Roman" panose="02020603050405020304"/>
                <a:ea typeface="Times New Roman" panose="02020603050405020304"/>
                <a:cs typeface="Times New Roman" panose="02020603050405020304"/>
                <a:sym typeface="Times New Roman" panose="02020603050405020304"/>
              </a:rPr>
              <a:t>,Publisher: IEEE</a:t>
            </a: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73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73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l" rtl="0">
              <a:lnSpc>
                <a:spcPct val="167000"/>
              </a:lnSpc>
              <a:spcBef>
                <a:spcPts val="10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67000"/>
              </a:lnSpc>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975" y="1059815"/>
            <a:ext cx="9090025" cy="4523105"/>
          </a:xfrm>
          <a:prstGeom prst="rect">
            <a:avLst/>
          </a:prstGeom>
          <a:noFill/>
        </p:spPr>
        <p:txBody>
          <a:bodyPr wrap="square" rtlCol="0">
            <a:spAutoFit/>
          </a:bodyPr>
          <a:lstStyle/>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Many systems base recommendations on popular choices, which might not cater to niche or unique interests.</a:t>
            </a: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The effectiveness of some systems depends heavily on the user's input. If a user is unsure about what they want, the recommendations might not be helpful.</a:t>
            </a: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Some platforms might prioritize recommendations from partners or those that offer the platform a commission.</a:t>
            </a:r>
          </a:p>
          <a:p>
            <a:pPr marL="285750" indent="-285750" algn="l">
              <a:lnSpc>
                <a:spcPct val="200000"/>
              </a:lnSpc>
              <a:buFont typeface="Wingdings" panose="05000000000000000000" charset="0"/>
              <a:buChar char="Ø"/>
            </a:pPr>
            <a:r>
              <a:rPr lang="en-US" sz="1600">
                <a:latin typeface="Times New Roman" panose="02020603050405020304" charset="0"/>
                <a:cs typeface="Times New Roman" panose="02020603050405020304" charset="0"/>
              </a:rPr>
              <a:t>Many systems prioritize places with high reviews. However, a place with fewer reviews might be just as good or even better.</a:t>
            </a:r>
          </a:p>
          <a:p>
            <a:pPr marL="285750" indent="-285750">
              <a:lnSpc>
                <a:spcPct val="200000"/>
              </a:lnSpc>
              <a:buFont typeface="Arial" panose="020B0604020202020204" pitchFamily="34" charset="0"/>
              <a:buChar char="•"/>
            </a:pPr>
            <a:endParaRPr lang="en-US" sz="1600">
              <a:latin typeface="Times New Roman" panose="02020603050405020304" charset="0"/>
              <a:cs typeface="Times New Roman" panose="02020603050405020304" charset="0"/>
            </a:endParaRPr>
          </a:p>
        </p:txBody>
      </p:sp>
      <p:sp>
        <p:nvSpPr>
          <p:cNvPr id="3" name="Text Box 2"/>
          <p:cNvSpPr txBox="1"/>
          <p:nvPr/>
        </p:nvSpPr>
        <p:spPr>
          <a:xfrm>
            <a:off x="227330" y="368935"/>
            <a:ext cx="7938770" cy="1168400"/>
          </a:xfrm>
          <a:prstGeom prst="rect">
            <a:avLst/>
          </a:prstGeom>
          <a:noFill/>
        </p:spPr>
        <p:txBody>
          <a:bodyPr wrap="square" rtlCol="0">
            <a:spAutoFit/>
          </a:bodyPr>
          <a:lstStyle/>
          <a:p>
            <a:r>
              <a:rPr lang="en-US" sz="3500" b="1" u="sng">
                <a:latin typeface="Times New Roman" panose="02020603050405020304" charset="0"/>
                <a:cs typeface="Times New Roman" panose="02020603050405020304" charset="0"/>
              </a:rPr>
              <a:t>DEMERITS OF EXISTING SYSTEM</a:t>
            </a:r>
          </a:p>
          <a:p>
            <a:endParaRPr lang="en-US" sz="3500" b="1" u="sng">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16"/>
          <p:cNvSpPr txBox="1"/>
          <p:nvPr/>
        </p:nvSpPr>
        <p:spPr>
          <a:xfrm>
            <a:off x="232225" y="66625"/>
            <a:ext cx="77073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6" name="Google Shape;76;p16"/>
          <p:cNvSpPr txBox="1"/>
          <p:nvPr/>
        </p:nvSpPr>
        <p:spPr>
          <a:xfrm>
            <a:off x="2012475" y="2362875"/>
            <a:ext cx="646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77" name="Google Shape;77;p16"/>
          <p:cNvSpPr txBox="1"/>
          <p:nvPr/>
        </p:nvSpPr>
        <p:spPr>
          <a:xfrm>
            <a:off x="232224" y="817050"/>
            <a:ext cx="8561919" cy="4455035"/>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900"/>
              </a:spcBef>
              <a:spcAft>
                <a:spcPts val="0"/>
              </a:spcAft>
              <a:buClr>
                <a:schemeClr val="dk1"/>
              </a:buClr>
              <a:buSzPts val="1100"/>
              <a:buFont typeface="Arial" panose="020B0604020202020204"/>
              <a:buNone/>
            </a:pP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proposed </a:t>
            </a:r>
            <a:r>
              <a:rPr lang="en-GB" sz="1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system aims to bridge the gap in the existing travel information platforms by offering a comprehensive solution for travel planning and exploration. By integrating location-based APIs and interactive maps, </a:t>
            </a:r>
            <a:r>
              <a:rPr lang="en-GB" sz="1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delivers personalized destination information, travel guides, and points of interest. we're implementing </a:t>
            </a: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Restricted Boltzmann Machines (RBMs)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to understand and recommend attractions more effectively, considering users' preferences and interactions. Additionally, we're applying </a:t>
            </a:r>
            <a:r>
              <a:rPr lang="en-GB" sz="1800" b="1"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K-Means algorithm for Collaborative Based Filtering</a:t>
            </a:r>
            <a:r>
              <a:rPr lang="en-GB" sz="18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for restaurant recommendations, in suggesting accommodations, offering a well-rounded restaurant recommendation system respectively. In the </a:t>
            </a:r>
            <a:r>
              <a:rPr lang="en-GB" sz="1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Wandergram</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project, we have integrated an intelligent </a:t>
            </a:r>
            <a:r>
              <a:rPr lang="en-GB" sz="1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chatbot</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that acts as a virtual travel assistant.</a:t>
            </a:r>
            <a:endParaRPr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9" name="Google Shape;79;p16"/>
          <p:cNvSpPr txBox="1"/>
          <p:nvPr/>
        </p:nvSpPr>
        <p:spPr>
          <a:xfrm>
            <a:off x="598925" y="5051625"/>
            <a:ext cx="843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endParaRPr>
              <a:latin typeface="Libre Franklin"/>
              <a:ea typeface="Libre Franklin"/>
              <a:cs typeface="Libre Franklin"/>
              <a:sym typeface="Libre Franklin"/>
            </a:endParaRPr>
          </a:p>
        </p:txBody>
      </p:sp>
      <p:sp>
        <p:nvSpPr>
          <p:cNvPr id="80" name="Google Shape;80;p16"/>
          <p:cNvSpPr txBox="1"/>
          <p:nvPr/>
        </p:nvSpPr>
        <p:spPr>
          <a:xfrm>
            <a:off x="6951325" y="4219125"/>
            <a:ext cx="365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idx="4294967295"/>
          </p:nvPr>
        </p:nvSpPr>
        <p:spPr>
          <a:xfrm>
            <a:off x="0" y="0"/>
            <a:ext cx="8250238" cy="10874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MERITS OF PROPOSED SYSTEM</a:t>
            </a:r>
            <a:endParaRPr sz="35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 name="Google Shape;86;p17"/>
          <p:cNvSpPr txBox="1">
            <a:spLocks noGrp="1"/>
          </p:cNvSpPr>
          <p:nvPr>
            <p:ph type="body" idx="4294967295"/>
          </p:nvPr>
        </p:nvSpPr>
        <p:spPr>
          <a:xfrm>
            <a:off x="0" y="665163"/>
            <a:ext cx="8739188" cy="4252912"/>
          </a:xfrm>
          <a:prstGeom prst="rect">
            <a:avLst/>
          </a:prstGeom>
        </p:spPr>
        <p:txBody>
          <a:bodyPr spcFirstLastPara="1" wrap="square" lIns="91425" tIns="91425" rIns="91425" bIns="91425" anchor="t" anchorCtr="0">
            <a:noAutofit/>
          </a:bodyPr>
          <a:lstStyle/>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save time and effort for travelers.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excel at providing personalized recommendations based on individual preferences and constraints.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uses  leverage vast amounts of data from various sources such as travel websites, reviews, etc.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provides the ability to provide real-time updates to travelers during their trips. </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3060" algn="just" rtl="0">
              <a:lnSpc>
                <a:spcPct val="150000"/>
              </a:lnSpc>
              <a:spcBef>
                <a:spcPts val="0"/>
              </a:spcBef>
              <a:spcAft>
                <a:spcPts val="0"/>
              </a:spcAft>
              <a:buClr>
                <a:schemeClr val="dk1"/>
              </a:buClr>
              <a:buSzPts val="1965"/>
              <a:buFont typeface="Times New Roman" panose="02020603050405020304"/>
              <a:buChar char="➢"/>
            </a:pPr>
            <a:r>
              <a:rPr lang="en-GB" sz="1965">
                <a:solidFill>
                  <a:schemeClr val="dk1"/>
                </a:solidFill>
                <a:latin typeface="Times New Roman" panose="02020603050405020304"/>
                <a:ea typeface="Times New Roman" panose="02020603050405020304"/>
                <a:cs typeface="Times New Roman" panose="02020603050405020304"/>
                <a:sym typeface="Times New Roman" panose="02020603050405020304"/>
              </a:rPr>
              <a:t>It can seamlessly integrate multiple modes of transportation, such as flights, trains</a:t>
            </a:r>
            <a:endParaRPr sz="196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1200"/>
              </a:spcBef>
              <a:spcAft>
                <a:spcPts val="1200"/>
              </a:spcAft>
              <a:buNone/>
            </a:pPr>
            <a:endParaRPr sz="2055">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idx="4294967295"/>
          </p:nvPr>
        </p:nvSpPr>
        <p:spPr>
          <a:xfrm>
            <a:off x="0" y="195263"/>
            <a:ext cx="7720013" cy="592137"/>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3F3F3F"/>
              </a:buClr>
              <a:buSzPts val="3500"/>
              <a:buFont typeface="Bookman Old Style" panose="02050604050505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8"/>
          <p:cNvSpPr txBox="1"/>
          <p:nvPr/>
        </p:nvSpPr>
        <p:spPr>
          <a:xfrm>
            <a:off x="166979" y="706299"/>
            <a:ext cx="8786190" cy="3902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1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1. </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"Personalized Attraction Recommendation System for Tourists Through Check-In Data" (2021)*</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110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K.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Kesorn</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W.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Juraphanthong</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and A. </a:t>
            </a:r>
            <a:r>
              <a:rPr lang="en-GB" sz="16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Salaiwarakul</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In this study, the authors developed a personalized attraction recommendation system for tourists based on</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check-in data. </a:t>
            </a: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0200" algn="just" rtl="0">
              <a:lnSpc>
                <a:spcPct val="100000"/>
              </a:lnSpc>
              <a:spcBef>
                <a:spcPts val="0"/>
              </a:spcBef>
              <a:spcAft>
                <a:spcPts val="0"/>
              </a:spcAft>
              <a:buClr>
                <a:schemeClr val="dk1"/>
              </a:buClr>
              <a:buSzPts val="1600"/>
              <a:buFont typeface="Times New Roman" panose="02020603050405020304"/>
              <a:buChar char="➢"/>
            </a:pP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 obtained results demonstrate a remarkable accuracy rate of 86%, showcasing the potential of personalized attraction recommendations in the tourism industry.</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2. </a:t>
            </a:r>
            <a:r>
              <a:rPr lang="en-GB"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Personalized one-day travel with multi-nearby-landmark recommendation,2021</a:t>
            </a:r>
            <a:endParaRPr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00000"/>
              </a:lnSpc>
              <a:spcBef>
                <a:spcPts val="1100"/>
              </a:spcBef>
              <a:spcAft>
                <a:spcPts val="0"/>
              </a:spcAft>
              <a:buClr>
                <a:schemeClr val="dk1"/>
              </a:buClr>
              <a:buSzPts val="1700"/>
              <a:buFont typeface="Times New Roman" panose="02020603050405020304"/>
              <a:buChar char="➢"/>
            </a:pPr>
            <a:r>
              <a:rPr lang="en-GB"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700" dirty="0" err="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Siya</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a:t>
            </a:r>
            <a:r>
              <a:rPr lang="en-GB" sz="1700" dirty="0" err="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Bao</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Masao </a:t>
            </a:r>
            <a:r>
              <a:rPr lang="en-GB" sz="1700" dirty="0" err="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Yanagisawa,Nozomu</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a:t>
            </a:r>
            <a:r>
              <a:rPr lang="en-GB" sz="1700" dirty="0" err="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Togawa</a:t>
            </a: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This paper proposes a personalized travel </a:t>
            </a:r>
            <a:r>
              <a:rPr lang="en-GB" sz="1700" b="1"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recommendation algorithm with time planning.</a:t>
            </a:r>
            <a:r>
              <a:rPr lang="en-GB" sz="1700" dirty="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We use landmark categorization and region clustering to obtain effective elements. Then we build a travel map to generate all possible travel routes</a:t>
            </a: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36550" algn="just" rtl="0">
              <a:lnSpc>
                <a:spcPct val="115000"/>
              </a:lnSpc>
              <a:spcBef>
                <a:spcPts val="0"/>
              </a:spcBef>
              <a:spcAft>
                <a:spcPts val="0"/>
              </a:spcAft>
              <a:buClr>
                <a:schemeClr val="dk1"/>
              </a:buClr>
              <a:buSzPts val="1700"/>
              <a:buFont typeface="Times New Roman" panose="02020603050405020304"/>
              <a:buChar char="➢"/>
            </a:pPr>
            <a:r>
              <a:rPr lang="en-GB"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a:t>
            </a:r>
            <a:r>
              <a:rPr lang="en-GB"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70 % of accuracy </a:t>
            </a: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330200" algn="just" rtl="0">
              <a:lnSpc>
                <a:spcPct val="100000"/>
              </a:lnSpc>
              <a:spcBef>
                <a:spcPts val="0"/>
              </a:spcBef>
              <a:spcAft>
                <a:spcPts val="0"/>
              </a:spcAft>
              <a:buClr>
                <a:schemeClr val="dk1"/>
              </a:buClr>
              <a:buSzPts val="1600"/>
              <a:buFont typeface="Times New Roman" panose="02020603050405020304"/>
              <a:buChar char="○"/>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p:nvPr/>
        </p:nvSpPr>
        <p:spPr>
          <a:xfrm>
            <a:off x="1079625" y="1188250"/>
            <a:ext cx="80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98" name="Google Shape;98;p19"/>
          <p:cNvSpPr txBox="1">
            <a:spLocks noGrp="1"/>
          </p:cNvSpPr>
          <p:nvPr>
            <p:ph type="body" idx="4294967295"/>
          </p:nvPr>
        </p:nvSpPr>
        <p:spPr>
          <a:xfrm>
            <a:off x="0" y="682625"/>
            <a:ext cx="8937625" cy="4257675"/>
          </a:xfrm>
          <a:prstGeom prst="rect">
            <a:avLst/>
          </a:prstGeom>
        </p:spPr>
        <p:txBody>
          <a:bodyPr spcFirstLastPara="1" wrap="square" lIns="91425" tIns="91425" rIns="91425" bIns="91425" anchor="t" anchorCtr="0">
            <a:noAutofit/>
          </a:bodyPr>
          <a:lstStyle/>
          <a:p>
            <a:pPr marL="63500" lvl="0" indent="0" algn="just" rtl="0">
              <a:spcBef>
                <a:spcPts val="11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3.</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 Agent-based personalised recommendation of touristic activities,2020</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Batet, M., Moreno, A., Sánchez, D., Isern, D.</a:t>
            </a:r>
            <a:endParaRPr sz="190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 of proposed algorithm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paper presents "Turist@," an agent-based </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personalized recommendation system for touristic activities.</a:t>
            </a:r>
            <a:endParaRPr sz="19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 : </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79 % of accuracy </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200"/>
              </a:spcBef>
              <a:spcAft>
                <a:spcPts val="0"/>
              </a:spcAft>
              <a:buClr>
                <a:schemeClr val="dk1"/>
              </a:buClr>
              <a:buSzPts val="1100"/>
              <a:buFont typeface="Arial" panose="020B0604020202020204"/>
              <a:buNone/>
            </a:pP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4.</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Paper Title</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"A Survey of Travel Recommender System" (2020)*</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120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Authors</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Roopesh L and Tulasi</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Description</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This</a:t>
            </a: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 survey paper</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an in-depth overview of travel recommender systems.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9250" algn="just" rtl="0">
              <a:lnSpc>
                <a:spcPct val="100000"/>
              </a:lnSpc>
              <a:spcBef>
                <a:spcPts val="0"/>
              </a:spcBef>
              <a:spcAft>
                <a:spcPts val="0"/>
              </a:spcAft>
              <a:buClr>
                <a:schemeClr val="dk1"/>
              </a:buClr>
              <a:buSzPts val="1900"/>
              <a:buFont typeface="Times New Roman" panose="02020603050405020304"/>
              <a:buChar char="➢"/>
            </a:pPr>
            <a:r>
              <a:rPr lang="en-GB" sz="1900" b="1">
                <a:solidFill>
                  <a:schemeClr val="dk1"/>
                </a:solidFill>
                <a:latin typeface="Times New Roman" panose="02020603050405020304"/>
                <a:ea typeface="Times New Roman" panose="02020603050405020304"/>
                <a:cs typeface="Times New Roman" panose="02020603050405020304"/>
                <a:sym typeface="Times New Roman" panose="02020603050405020304"/>
              </a:rPr>
              <a:t>Results Obtained:</a:t>
            </a:r>
            <a:r>
              <a:rPr lang="en-GB" sz="1900">
                <a:solidFill>
                  <a:schemeClr val="dk1"/>
                </a:solidFill>
                <a:latin typeface="Times New Roman" panose="02020603050405020304"/>
                <a:ea typeface="Times New Roman" panose="02020603050405020304"/>
                <a:cs typeface="Times New Roman" panose="02020603050405020304"/>
                <a:sym typeface="Times New Roman" panose="02020603050405020304"/>
              </a:rPr>
              <a:t> The survey does not present specific accuracy values but provides a foundational understanding of the landscape of travel recommendations</a:t>
            </a: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63500" lvl="0" indent="0" algn="just" rtl="0">
              <a:spcBef>
                <a:spcPts val="11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0"/>
              </a:spcAft>
              <a:buClr>
                <a:schemeClr val="dk1"/>
              </a:buClr>
              <a:buSzPts val="1100"/>
              <a:buFont typeface="Arial" panose="020B0604020202020204"/>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1200"/>
              </a:spcBef>
              <a:spcAft>
                <a:spcPts val="1200"/>
              </a:spcAft>
              <a:buNone/>
            </a:pPr>
            <a:endParaRPr sz="19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9" name="Google Shape;99;p19"/>
          <p:cNvSpPr txBox="1"/>
          <p:nvPr/>
        </p:nvSpPr>
        <p:spPr>
          <a:xfrm>
            <a:off x="366350" y="0"/>
            <a:ext cx="6299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3600" b="1" u="sng">
                <a:solidFill>
                  <a:schemeClr val="dk1"/>
                </a:solidFill>
                <a:latin typeface="Times New Roman" panose="02020603050405020304"/>
                <a:ea typeface="Times New Roman" panose="02020603050405020304"/>
                <a:cs typeface="Times New Roman" panose="02020603050405020304"/>
                <a:sym typeface="Times New Roman" panose="02020603050405020304"/>
              </a:rPr>
              <a:t>LITERATURE SURVEY</a:t>
            </a:r>
            <a:endParaRPr>
              <a:latin typeface="Libre Franklin"/>
              <a:ea typeface="Libre Franklin"/>
              <a:cs typeface="Libre Franklin"/>
              <a:sym typeface="Libre Frankli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TotalTime>
  <Words>4108</Words>
  <Application>Microsoft Office PowerPoint</Application>
  <PresentationFormat>On-screen Show (16:9)</PresentationFormat>
  <Paragraphs>293</Paragraphs>
  <Slides>45</Slides>
  <Notes>43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Calibri</vt:lpstr>
      <vt:lpstr>Arial</vt:lpstr>
      <vt:lpstr>Calibri Light</vt:lpstr>
      <vt:lpstr>Wingdings</vt:lpstr>
      <vt:lpstr>Times New Roman</vt:lpstr>
      <vt:lpstr>Wingdings 3</vt:lpstr>
      <vt:lpstr>Trebuchet MS</vt:lpstr>
      <vt:lpstr>Libre Franklin</vt:lpstr>
      <vt:lpstr>Bookman Old Style</vt:lpstr>
      <vt:lpstr>Office Theme</vt:lpstr>
      <vt:lpstr>Facet</vt:lpstr>
      <vt:lpstr>PowerPoint Presentation</vt:lpstr>
      <vt:lpstr>PowerPoint Presentation</vt:lpstr>
      <vt:lpstr>ABSTRACT</vt:lpstr>
      <vt:lpstr>PowerPoint Presentation</vt:lpstr>
      <vt:lpstr>PowerPoint Presentation</vt:lpstr>
      <vt:lpstr>PowerPoint Presentation</vt:lpstr>
      <vt:lpstr>MERITS OF PROPOSED SYSTEM</vt:lpstr>
      <vt:lpstr>LITERATURE SURVEY</vt:lpstr>
      <vt:lpstr>PowerPoint Presentation</vt:lpstr>
      <vt:lpstr>PowerPoint Presentation</vt:lpstr>
      <vt:lpstr>PowerPoint Presentation</vt:lpstr>
      <vt:lpstr>LITERATURE SURVEY </vt:lpstr>
      <vt:lpstr>SOFTWARE REQUIREMENTS </vt:lpstr>
      <vt:lpstr>HARDWARE REQUIREMENTS</vt:lpstr>
      <vt:lpstr>SYSTEM ARCHITECTURE </vt:lpstr>
      <vt:lpstr>SYSTEM ARCHITECTURE  </vt:lpstr>
      <vt:lpstr>SYSTEM ARCHITECTURE   </vt:lpstr>
      <vt:lpstr>MODULES </vt:lpstr>
      <vt:lpstr>MODULES</vt:lpstr>
      <vt:lpstr>MODULES</vt:lpstr>
      <vt:lpstr>DATASET(S)</vt:lpstr>
      <vt:lpstr>UML DIAGRAMS  </vt:lpstr>
      <vt:lpstr>ACTIVITY DIAGRAM </vt:lpstr>
      <vt:lpstr>USE CASE DIAGRAM  </vt:lpstr>
      <vt:lpstr>CLASS DIAGRAM</vt:lpstr>
      <vt:lpstr>SEQUENCE DIAGRAM  </vt:lpstr>
      <vt:lpstr>SEQUENCE DIAGRAM   </vt:lpstr>
      <vt:lpstr>COMPONENT DIAGRAM  </vt:lpstr>
      <vt:lpstr>MODULES DESCRIPTION  </vt:lpstr>
      <vt:lpstr>Data Collection  </vt:lpstr>
      <vt:lpstr>MODULES DESCRIPTION </vt:lpstr>
      <vt:lpstr>PowerPoint Presentation</vt:lpstr>
      <vt:lpstr>PowerPoint Presentation</vt:lpstr>
      <vt:lpstr>MODULES DESCRIPTION </vt:lpstr>
      <vt:lpstr>PowerPoint Presentation</vt:lpstr>
      <vt:lpstr>MODULES DESCRIPTION </vt:lpstr>
      <vt:lpstr>PowerPoint Presentation</vt:lpstr>
      <vt:lpstr>RESULTS</vt:lpstr>
      <vt:lpstr>OUTPUT</vt:lpstr>
      <vt:lpstr>OUTPUT</vt:lpstr>
      <vt:lpstr>OUTPUT</vt:lpstr>
      <vt:lpstr>PowerPoint Presentation</vt:lpstr>
      <vt:lpstr>CONCLUSION</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c:creator>
  <cp:lastModifiedBy>Anu</cp:lastModifiedBy>
  <cp:revision>14</cp:revision>
  <dcterms:created xsi:type="dcterms:W3CDTF">2023-10-31T02:02:00Z</dcterms:created>
  <dcterms:modified xsi:type="dcterms:W3CDTF">2025-09-08T17:11:00Z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52BE1EE399314BC09B088FA24E31740E</vt:lpwstr>
  </property>
  <property fmtid="{D5CDD505-2E9C-101B-9397-08002B2CF9AE}" pid="3" name="KSOProductBuildVer">
    <vt:lpwstr>1033-11.2.0.11225</vt:lpwstr>
  </property>
</Properties>
</file>